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6"/>
  </p:notesMasterIdLst>
  <p:sldIdLst>
    <p:sldId id="256" r:id="rId2"/>
    <p:sldId id="331" r:id="rId3"/>
    <p:sldId id="257" r:id="rId4"/>
    <p:sldId id="274" r:id="rId5"/>
    <p:sldId id="329" r:id="rId6"/>
    <p:sldId id="332" r:id="rId7"/>
    <p:sldId id="258" r:id="rId8"/>
    <p:sldId id="259" r:id="rId9"/>
    <p:sldId id="261" r:id="rId10"/>
    <p:sldId id="262" r:id="rId11"/>
    <p:sldId id="263" r:id="rId12"/>
    <p:sldId id="264" r:id="rId13"/>
    <p:sldId id="333" r:id="rId14"/>
    <p:sldId id="336" r:id="rId15"/>
    <p:sldId id="337" r:id="rId16"/>
    <p:sldId id="268" r:id="rId17"/>
    <p:sldId id="266" r:id="rId18"/>
    <p:sldId id="265" r:id="rId19"/>
    <p:sldId id="267" r:id="rId20"/>
    <p:sldId id="269" r:id="rId21"/>
    <p:sldId id="271" r:id="rId22"/>
    <p:sldId id="334" r:id="rId23"/>
    <p:sldId id="273" r:id="rId24"/>
    <p:sldId id="33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49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103CC8-A229-47A9-B74F-808D9AA21AC2}"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4626E932-F8FA-4C91-9F98-9C2922A6EFBD}">
      <dgm:prSet/>
      <dgm:spPr/>
      <dgm:t>
        <a:bodyPr/>
        <a:lstStyle/>
        <a:p>
          <a:r>
            <a:rPr lang="en-GB"/>
            <a:t>A1 – Environmental</a:t>
          </a:r>
          <a:endParaRPr lang="en-US"/>
        </a:p>
      </dgm:t>
    </dgm:pt>
    <dgm:pt modelId="{2AD670FB-57D1-4F55-BD3D-249D2B666A80}" type="parTrans" cxnId="{5518A24E-F689-4A94-B9E6-299A6B55D8B1}">
      <dgm:prSet/>
      <dgm:spPr/>
      <dgm:t>
        <a:bodyPr/>
        <a:lstStyle/>
        <a:p>
          <a:endParaRPr lang="en-US"/>
        </a:p>
      </dgm:t>
    </dgm:pt>
    <dgm:pt modelId="{7C70E6AD-AF4A-442E-A142-24F29BA3DAC3}" type="sibTrans" cxnId="{5518A24E-F689-4A94-B9E6-299A6B55D8B1}">
      <dgm:prSet/>
      <dgm:spPr/>
      <dgm:t>
        <a:bodyPr/>
        <a:lstStyle/>
        <a:p>
          <a:endParaRPr lang="en-US"/>
        </a:p>
      </dgm:t>
    </dgm:pt>
    <dgm:pt modelId="{212BDBFC-FBD2-4068-9D0B-25E0C2476616}">
      <dgm:prSet/>
      <dgm:spPr/>
      <dgm:t>
        <a:bodyPr/>
        <a:lstStyle/>
        <a:p>
          <a:r>
            <a:rPr lang="en-GB"/>
            <a:t>A2 – Instrumental sounds</a:t>
          </a:r>
          <a:endParaRPr lang="en-US"/>
        </a:p>
      </dgm:t>
    </dgm:pt>
    <dgm:pt modelId="{7F6A4A3B-11B2-4E8B-8673-9D8ECAAB87B5}" type="parTrans" cxnId="{3F61F5E4-700C-46B8-B9E3-A47FAB4295AA}">
      <dgm:prSet/>
      <dgm:spPr/>
      <dgm:t>
        <a:bodyPr/>
        <a:lstStyle/>
        <a:p>
          <a:endParaRPr lang="en-US"/>
        </a:p>
      </dgm:t>
    </dgm:pt>
    <dgm:pt modelId="{BA0DB932-EEAA-4ED8-9A01-6BFEC2F1228B}" type="sibTrans" cxnId="{3F61F5E4-700C-46B8-B9E3-A47FAB4295AA}">
      <dgm:prSet/>
      <dgm:spPr/>
      <dgm:t>
        <a:bodyPr/>
        <a:lstStyle/>
        <a:p>
          <a:endParaRPr lang="en-US"/>
        </a:p>
      </dgm:t>
    </dgm:pt>
    <dgm:pt modelId="{AEB69D0A-15D7-4597-95E1-2B901B445B45}">
      <dgm:prSet/>
      <dgm:spPr/>
      <dgm:t>
        <a:bodyPr/>
        <a:lstStyle/>
        <a:p>
          <a:r>
            <a:rPr lang="en-GB"/>
            <a:t>A3 – Body Percussion</a:t>
          </a:r>
          <a:endParaRPr lang="en-US"/>
        </a:p>
      </dgm:t>
    </dgm:pt>
    <dgm:pt modelId="{048E1E61-7CC8-4955-8672-D5F769083857}" type="parTrans" cxnId="{1F7628CE-543E-448D-A19F-3975F93BAB27}">
      <dgm:prSet/>
      <dgm:spPr/>
      <dgm:t>
        <a:bodyPr/>
        <a:lstStyle/>
        <a:p>
          <a:endParaRPr lang="en-US"/>
        </a:p>
      </dgm:t>
    </dgm:pt>
    <dgm:pt modelId="{4B577861-E63E-4465-800F-3386CB9DDF8F}" type="sibTrans" cxnId="{1F7628CE-543E-448D-A19F-3975F93BAB27}">
      <dgm:prSet/>
      <dgm:spPr/>
      <dgm:t>
        <a:bodyPr/>
        <a:lstStyle/>
        <a:p>
          <a:endParaRPr lang="en-US"/>
        </a:p>
      </dgm:t>
    </dgm:pt>
    <dgm:pt modelId="{5B4C2C64-F579-4805-8597-BE76F4318DDD}">
      <dgm:prSet/>
      <dgm:spPr/>
      <dgm:t>
        <a:bodyPr/>
        <a:lstStyle/>
        <a:p>
          <a:r>
            <a:rPr lang="en-GB"/>
            <a:t>A4 – Rhythm and rhyme</a:t>
          </a:r>
          <a:endParaRPr lang="en-US"/>
        </a:p>
      </dgm:t>
    </dgm:pt>
    <dgm:pt modelId="{C275506C-5429-4BF8-8146-81380F437A96}" type="parTrans" cxnId="{37BC6D2A-3833-4CFE-8A4F-75A0F9902981}">
      <dgm:prSet/>
      <dgm:spPr/>
      <dgm:t>
        <a:bodyPr/>
        <a:lstStyle/>
        <a:p>
          <a:endParaRPr lang="en-US"/>
        </a:p>
      </dgm:t>
    </dgm:pt>
    <dgm:pt modelId="{980A4AE9-7832-4FFA-AA2F-920E1821F37C}" type="sibTrans" cxnId="{37BC6D2A-3833-4CFE-8A4F-75A0F9902981}">
      <dgm:prSet/>
      <dgm:spPr/>
      <dgm:t>
        <a:bodyPr/>
        <a:lstStyle/>
        <a:p>
          <a:endParaRPr lang="en-US"/>
        </a:p>
      </dgm:t>
    </dgm:pt>
    <dgm:pt modelId="{198ED855-7819-413E-9198-B9B0A1E16AF0}">
      <dgm:prSet/>
      <dgm:spPr/>
      <dgm:t>
        <a:bodyPr/>
        <a:lstStyle/>
        <a:p>
          <a:r>
            <a:rPr lang="en-GB"/>
            <a:t>A5 – Alliteration</a:t>
          </a:r>
          <a:endParaRPr lang="en-US"/>
        </a:p>
      </dgm:t>
    </dgm:pt>
    <dgm:pt modelId="{420B956A-80F4-479F-BA46-E37C4D26687E}" type="parTrans" cxnId="{0DB0365F-8054-4BD0-B406-4109562DD06A}">
      <dgm:prSet/>
      <dgm:spPr/>
      <dgm:t>
        <a:bodyPr/>
        <a:lstStyle/>
        <a:p>
          <a:endParaRPr lang="en-US"/>
        </a:p>
      </dgm:t>
    </dgm:pt>
    <dgm:pt modelId="{6BCA5B89-B306-4AF7-BD3E-732687BDE8CB}" type="sibTrans" cxnId="{0DB0365F-8054-4BD0-B406-4109562DD06A}">
      <dgm:prSet/>
      <dgm:spPr/>
      <dgm:t>
        <a:bodyPr/>
        <a:lstStyle/>
        <a:p>
          <a:endParaRPr lang="en-US"/>
        </a:p>
      </dgm:t>
    </dgm:pt>
    <dgm:pt modelId="{FF9D3D68-B3E5-456D-9F10-8957537B83D1}">
      <dgm:prSet/>
      <dgm:spPr/>
      <dgm:t>
        <a:bodyPr/>
        <a:lstStyle/>
        <a:p>
          <a:r>
            <a:rPr lang="en-GB"/>
            <a:t>A6 – Voice sounds</a:t>
          </a:r>
          <a:endParaRPr lang="en-US"/>
        </a:p>
      </dgm:t>
    </dgm:pt>
    <dgm:pt modelId="{FCD87FB0-783D-4E88-A750-8F9A836DFCCA}" type="parTrans" cxnId="{2B0D7A1E-06FB-4FC7-9638-A2335D7121BE}">
      <dgm:prSet/>
      <dgm:spPr/>
      <dgm:t>
        <a:bodyPr/>
        <a:lstStyle/>
        <a:p>
          <a:endParaRPr lang="en-US"/>
        </a:p>
      </dgm:t>
    </dgm:pt>
    <dgm:pt modelId="{39119F79-3B89-4CA7-A669-74711C55099F}" type="sibTrans" cxnId="{2B0D7A1E-06FB-4FC7-9638-A2335D7121BE}">
      <dgm:prSet/>
      <dgm:spPr/>
      <dgm:t>
        <a:bodyPr/>
        <a:lstStyle/>
        <a:p>
          <a:endParaRPr lang="en-US"/>
        </a:p>
      </dgm:t>
    </dgm:pt>
    <dgm:pt modelId="{34869542-2F30-45DE-9C49-1A6FE54D832B}">
      <dgm:prSet/>
      <dgm:spPr/>
      <dgm:t>
        <a:bodyPr/>
        <a:lstStyle/>
        <a:p>
          <a:r>
            <a:rPr lang="en-GB"/>
            <a:t>A7 – Oral blending and segmenting.</a:t>
          </a:r>
          <a:endParaRPr lang="en-US"/>
        </a:p>
      </dgm:t>
    </dgm:pt>
    <dgm:pt modelId="{9EC3A899-BA78-44A9-9D56-0CDF9B60C4DD}" type="parTrans" cxnId="{C5A6FF70-504B-433A-A6EB-9EA2DD419FA8}">
      <dgm:prSet/>
      <dgm:spPr/>
      <dgm:t>
        <a:bodyPr/>
        <a:lstStyle/>
        <a:p>
          <a:endParaRPr lang="en-US"/>
        </a:p>
      </dgm:t>
    </dgm:pt>
    <dgm:pt modelId="{7747533E-A39E-4D22-9173-130A01EC1CFC}" type="sibTrans" cxnId="{C5A6FF70-504B-433A-A6EB-9EA2DD419FA8}">
      <dgm:prSet/>
      <dgm:spPr/>
      <dgm:t>
        <a:bodyPr/>
        <a:lstStyle/>
        <a:p>
          <a:endParaRPr lang="en-US"/>
        </a:p>
      </dgm:t>
    </dgm:pt>
    <dgm:pt modelId="{13A0FE2E-9A7B-4257-885F-E69242350E2B}" type="pres">
      <dgm:prSet presAssocID="{02103CC8-A229-47A9-B74F-808D9AA21AC2}" presName="diagram" presStyleCnt="0">
        <dgm:presLayoutVars>
          <dgm:dir/>
          <dgm:resizeHandles val="exact"/>
        </dgm:presLayoutVars>
      </dgm:prSet>
      <dgm:spPr/>
    </dgm:pt>
    <dgm:pt modelId="{CCC60A63-0F45-4468-B3B5-A1365AFF828E}" type="pres">
      <dgm:prSet presAssocID="{4626E932-F8FA-4C91-9F98-9C2922A6EFBD}" presName="node" presStyleLbl="node1" presStyleIdx="0" presStyleCnt="7">
        <dgm:presLayoutVars>
          <dgm:bulletEnabled val="1"/>
        </dgm:presLayoutVars>
      </dgm:prSet>
      <dgm:spPr/>
    </dgm:pt>
    <dgm:pt modelId="{6BA3BA19-F0B8-4F03-9BA7-C30087377AFC}" type="pres">
      <dgm:prSet presAssocID="{7C70E6AD-AF4A-442E-A142-24F29BA3DAC3}" presName="sibTrans" presStyleCnt="0"/>
      <dgm:spPr/>
    </dgm:pt>
    <dgm:pt modelId="{05229600-C3C0-4270-9B9A-13679C64F230}" type="pres">
      <dgm:prSet presAssocID="{212BDBFC-FBD2-4068-9D0B-25E0C2476616}" presName="node" presStyleLbl="node1" presStyleIdx="1" presStyleCnt="7">
        <dgm:presLayoutVars>
          <dgm:bulletEnabled val="1"/>
        </dgm:presLayoutVars>
      </dgm:prSet>
      <dgm:spPr/>
    </dgm:pt>
    <dgm:pt modelId="{C1DF976E-E9AE-419C-9A53-B856005014CA}" type="pres">
      <dgm:prSet presAssocID="{BA0DB932-EEAA-4ED8-9A01-6BFEC2F1228B}" presName="sibTrans" presStyleCnt="0"/>
      <dgm:spPr/>
    </dgm:pt>
    <dgm:pt modelId="{971DC560-4493-4A8B-B901-1901F6C7852E}" type="pres">
      <dgm:prSet presAssocID="{AEB69D0A-15D7-4597-95E1-2B901B445B45}" presName="node" presStyleLbl="node1" presStyleIdx="2" presStyleCnt="7">
        <dgm:presLayoutVars>
          <dgm:bulletEnabled val="1"/>
        </dgm:presLayoutVars>
      </dgm:prSet>
      <dgm:spPr/>
    </dgm:pt>
    <dgm:pt modelId="{B5BFF3E2-6583-4075-B0EB-3F65D5A6B3BE}" type="pres">
      <dgm:prSet presAssocID="{4B577861-E63E-4465-800F-3386CB9DDF8F}" presName="sibTrans" presStyleCnt="0"/>
      <dgm:spPr/>
    </dgm:pt>
    <dgm:pt modelId="{38F6AFFD-2AE9-46CD-8B47-1DFDBA4806D9}" type="pres">
      <dgm:prSet presAssocID="{5B4C2C64-F579-4805-8597-BE76F4318DDD}" presName="node" presStyleLbl="node1" presStyleIdx="3" presStyleCnt="7">
        <dgm:presLayoutVars>
          <dgm:bulletEnabled val="1"/>
        </dgm:presLayoutVars>
      </dgm:prSet>
      <dgm:spPr/>
    </dgm:pt>
    <dgm:pt modelId="{10D333D6-6F04-4162-93BC-DA175AE52E15}" type="pres">
      <dgm:prSet presAssocID="{980A4AE9-7832-4FFA-AA2F-920E1821F37C}" presName="sibTrans" presStyleCnt="0"/>
      <dgm:spPr/>
    </dgm:pt>
    <dgm:pt modelId="{E1B4C210-5811-41A9-84FD-7A45C6020D3D}" type="pres">
      <dgm:prSet presAssocID="{198ED855-7819-413E-9198-B9B0A1E16AF0}" presName="node" presStyleLbl="node1" presStyleIdx="4" presStyleCnt="7">
        <dgm:presLayoutVars>
          <dgm:bulletEnabled val="1"/>
        </dgm:presLayoutVars>
      </dgm:prSet>
      <dgm:spPr/>
    </dgm:pt>
    <dgm:pt modelId="{1E3185CA-CE15-4C55-83B7-2BCC4A57FA06}" type="pres">
      <dgm:prSet presAssocID="{6BCA5B89-B306-4AF7-BD3E-732687BDE8CB}" presName="sibTrans" presStyleCnt="0"/>
      <dgm:spPr/>
    </dgm:pt>
    <dgm:pt modelId="{BCE8476A-AB31-49F5-A0BB-15361B616BC6}" type="pres">
      <dgm:prSet presAssocID="{FF9D3D68-B3E5-456D-9F10-8957537B83D1}" presName="node" presStyleLbl="node1" presStyleIdx="5" presStyleCnt="7">
        <dgm:presLayoutVars>
          <dgm:bulletEnabled val="1"/>
        </dgm:presLayoutVars>
      </dgm:prSet>
      <dgm:spPr/>
    </dgm:pt>
    <dgm:pt modelId="{A6E79514-BAB7-4D05-A76E-49A042219547}" type="pres">
      <dgm:prSet presAssocID="{39119F79-3B89-4CA7-A669-74711C55099F}" presName="sibTrans" presStyleCnt="0"/>
      <dgm:spPr/>
    </dgm:pt>
    <dgm:pt modelId="{B7EC1D1B-09AD-4F4A-9AFB-4618AE6A0922}" type="pres">
      <dgm:prSet presAssocID="{34869542-2F30-45DE-9C49-1A6FE54D832B}" presName="node" presStyleLbl="node1" presStyleIdx="6" presStyleCnt="7">
        <dgm:presLayoutVars>
          <dgm:bulletEnabled val="1"/>
        </dgm:presLayoutVars>
      </dgm:prSet>
      <dgm:spPr/>
    </dgm:pt>
  </dgm:ptLst>
  <dgm:cxnLst>
    <dgm:cxn modelId="{7C781B1A-A90B-4546-B13A-ECEBC8D252F7}" type="presOf" srcId="{198ED855-7819-413E-9198-B9B0A1E16AF0}" destId="{E1B4C210-5811-41A9-84FD-7A45C6020D3D}" srcOrd="0" destOrd="0" presId="urn:microsoft.com/office/officeart/2005/8/layout/default"/>
    <dgm:cxn modelId="{2B0D7A1E-06FB-4FC7-9638-A2335D7121BE}" srcId="{02103CC8-A229-47A9-B74F-808D9AA21AC2}" destId="{FF9D3D68-B3E5-456D-9F10-8957537B83D1}" srcOrd="5" destOrd="0" parTransId="{FCD87FB0-783D-4E88-A750-8F9A836DFCCA}" sibTransId="{39119F79-3B89-4CA7-A669-74711C55099F}"/>
    <dgm:cxn modelId="{37BC6D2A-3833-4CFE-8A4F-75A0F9902981}" srcId="{02103CC8-A229-47A9-B74F-808D9AA21AC2}" destId="{5B4C2C64-F579-4805-8597-BE76F4318DDD}" srcOrd="3" destOrd="0" parTransId="{C275506C-5429-4BF8-8146-81380F437A96}" sibTransId="{980A4AE9-7832-4FFA-AA2F-920E1821F37C}"/>
    <dgm:cxn modelId="{EA3DF62F-18CC-42C3-828E-BA140151A0E9}" type="presOf" srcId="{212BDBFC-FBD2-4068-9D0B-25E0C2476616}" destId="{05229600-C3C0-4270-9B9A-13679C64F230}" srcOrd="0" destOrd="0" presId="urn:microsoft.com/office/officeart/2005/8/layout/default"/>
    <dgm:cxn modelId="{AC874537-F1D9-4322-A251-0B903EF78F69}" type="presOf" srcId="{FF9D3D68-B3E5-456D-9F10-8957537B83D1}" destId="{BCE8476A-AB31-49F5-A0BB-15361B616BC6}" srcOrd="0" destOrd="0" presId="urn:microsoft.com/office/officeart/2005/8/layout/default"/>
    <dgm:cxn modelId="{0DB0365F-8054-4BD0-B406-4109562DD06A}" srcId="{02103CC8-A229-47A9-B74F-808D9AA21AC2}" destId="{198ED855-7819-413E-9198-B9B0A1E16AF0}" srcOrd="4" destOrd="0" parTransId="{420B956A-80F4-479F-BA46-E37C4D26687E}" sibTransId="{6BCA5B89-B306-4AF7-BD3E-732687BDE8CB}"/>
    <dgm:cxn modelId="{5518A24E-F689-4A94-B9E6-299A6B55D8B1}" srcId="{02103CC8-A229-47A9-B74F-808D9AA21AC2}" destId="{4626E932-F8FA-4C91-9F98-9C2922A6EFBD}" srcOrd="0" destOrd="0" parTransId="{2AD670FB-57D1-4F55-BD3D-249D2B666A80}" sibTransId="{7C70E6AD-AF4A-442E-A142-24F29BA3DAC3}"/>
    <dgm:cxn modelId="{E0E9FE6E-AECD-4DEB-879A-DD3D05E68FA9}" type="presOf" srcId="{34869542-2F30-45DE-9C49-1A6FE54D832B}" destId="{B7EC1D1B-09AD-4F4A-9AFB-4618AE6A0922}" srcOrd="0" destOrd="0" presId="urn:microsoft.com/office/officeart/2005/8/layout/default"/>
    <dgm:cxn modelId="{C5A6FF70-504B-433A-A6EB-9EA2DD419FA8}" srcId="{02103CC8-A229-47A9-B74F-808D9AA21AC2}" destId="{34869542-2F30-45DE-9C49-1A6FE54D832B}" srcOrd="6" destOrd="0" parTransId="{9EC3A899-BA78-44A9-9D56-0CDF9B60C4DD}" sibTransId="{7747533E-A39E-4D22-9173-130A01EC1CFC}"/>
    <dgm:cxn modelId="{556A9687-0B2A-4ABC-8201-0BB1ED948DFD}" type="presOf" srcId="{02103CC8-A229-47A9-B74F-808D9AA21AC2}" destId="{13A0FE2E-9A7B-4257-885F-E69242350E2B}" srcOrd="0" destOrd="0" presId="urn:microsoft.com/office/officeart/2005/8/layout/default"/>
    <dgm:cxn modelId="{709EF1AC-F299-4530-A64F-40FD51861816}" type="presOf" srcId="{AEB69D0A-15D7-4597-95E1-2B901B445B45}" destId="{971DC560-4493-4A8B-B901-1901F6C7852E}" srcOrd="0" destOrd="0" presId="urn:microsoft.com/office/officeart/2005/8/layout/default"/>
    <dgm:cxn modelId="{1F7628CE-543E-448D-A19F-3975F93BAB27}" srcId="{02103CC8-A229-47A9-B74F-808D9AA21AC2}" destId="{AEB69D0A-15D7-4597-95E1-2B901B445B45}" srcOrd="2" destOrd="0" parTransId="{048E1E61-7CC8-4955-8672-D5F769083857}" sibTransId="{4B577861-E63E-4465-800F-3386CB9DDF8F}"/>
    <dgm:cxn modelId="{3F61F5E4-700C-46B8-B9E3-A47FAB4295AA}" srcId="{02103CC8-A229-47A9-B74F-808D9AA21AC2}" destId="{212BDBFC-FBD2-4068-9D0B-25E0C2476616}" srcOrd="1" destOrd="0" parTransId="{7F6A4A3B-11B2-4E8B-8673-9D8ECAAB87B5}" sibTransId="{BA0DB932-EEAA-4ED8-9A01-6BFEC2F1228B}"/>
    <dgm:cxn modelId="{4A991AE6-BA3A-4EF6-9E57-F4E70496D8BB}" type="presOf" srcId="{4626E932-F8FA-4C91-9F98-9C2922A6EFBD}" destId="{CCC60A63-0F45-4468-B3B5-A1365AFF828E}" srcOrd="0" destOrd="0" presId="urn:microsoft.com/office/officeart/2005/8/layout/default"/>
    <dgm:cxn modelId="{E31FA4F9-C3D0-4517-9082-5A9EB745A5B5}" type="presOf" srcId="{5B4C2C64-F579-4805-8597-BE76F4318DDD}" destId="{38F6AFFD-2AE9-46CD-8B47-1DFDBA4806D9}" srcOrd="0" destOrd="0" presId="urn:microsoft.com/office/officeart/2005/8/layout/default"/>
    <dgm:cxn modelId="{682D3D10-CEBE-4F1D-B987-F9CC21D5AD7B}" type="presParOf" srcId="{13A0FE2E-9A7B-4257-885F-E69242350E2B}" destId="{CCC60A63-0F45-4468-B3B5-A1365AFF828E}" srcOrd="0" destOrd="0" presId="urn:microsoft.com/office/officeart/2005/8/layout/default"/>
    <dgm:cxn modelId="{B327B84D-5B4E-4B2F-81BD-7F1E5CAF3AA9}" type="presParOf" srcId="{13A0FE2E-9A7B-4257-885F-E69242350E2B}" destId="{6BA3BA19-F0B8-4F03-9BA7-C30087377AFC}" srcOrd="1" destOrd="0" presId="urn:microsoft.com/office/officeart/2005/8/layout/default"/>
    <dgm:cxn modelId="{C8F2F850-C2BD-44CB-8F48-287BFB3EE2FB}" type="presParOf" srcId="{13A0FE2E-9A7B-4257-885F-E69242350E2B}" destId="{05229600-C3C0-4270-9B9A-13679C64F230}" srcOrd="2" destOrd="0" presId="urn:microsoft.com/office/officeart/2005/8/layout/default"/>
    <dgm:cxn modelId="{746F3E7F-3CBF-47E3-BF79-3AB187B3B148}" type="presParOf" srcId="{13A0FE2E-9A7B-4257-885F-E69242350E2B}" destId="{C1DF976E-E9AE-419C-9A53-B856005014CA}" srcOrd="3" destOrd="0" presId="urn:microsoft.com/office/officeart/2005/8/layout/default"/>
    <dgm:cxn modelId="{D79C0FF0-F025-4149-8DC4-1BF893239A48}" type="presParOf" srcId="{13A0FE2E-9A7B-4257-885F-E69242350E2B}" destId="{971DC560-4493-4A8B-B901-1901F6C7852E}" srcOrd="4" destOrd="0" presId="urn:microsoft.com/office/officeart/2005/8/layout/default"/>
    <dgm:cxn modelId="{CA2575AC-9BE5-42E7-8A7F-0478C4A51464}" type="presParOf" srcId="{13A0FE2E-9A7B-4257-885F-E69242350E2B}" destId="{B5BFF3E2-6583-4075-B0EB-3F65D5A6B3BE}" srcOrd="5" destOrd="0" presId="urn:microsoft.com/office/officeart/2005/8/layout/default"/>
    <dgm:cxn modelId="{5AD8A532-A555-4E2A-AE31-45F913FB96A0}" type="presParOf" srcId="{13A0FE2E-9A7B-4257-885F-E69242350E2B}" destId="{38F6AFFD-2AE9-46CD-8B47-1DFDBA4806D9}" srcOrd="6" destOrd="0" presId="urn:microsoft.com/office/officeart/2005/8/layout/default"/>
    <dgm:cxn modelId="{2B94BB81-836B-47EE-BB89-BE2871B69E62}" type="presParOf" srcId="{13A0FE2E-9A7B-4257-885F-E69242350E2B}" destId="{10D333D6-6F04-4162-93BC-DA175AE52E15}" srcOrd="7" destOrd="0" presId="urn:microsoft.com/office/officeart/2005/8/layout/default"/>
    <dgm:cxn modelId="{054E086E-42EB-4208-BAC7-D5CBF92B13B9}" type="presParOf" srcId="{13A0FE2E-9A7B-4257-885F-E69242350E2B}" destId="{E1B4C210-5811-41A9-84FD-7A45C6020D3D}" srcOrd="8" destOrd="0" presId="urn:microsoft.com/office/officeart/2005/8/layout/default"/>
    <dgm:cxn modelId="{A40DF7F6-6061-465F-A98A-869689C30E97}" type="presParOf" srcId="{13A0FE2E-9A7B-4257-885F-E69242350E2B}" destId="{1E3185CA-CE15-4C55-83B7-2BCC4A57FA06}" srcOrd="9" destOrd="0" presId="urn:microsoft.com/office/officeart/2005/8/layout/default"/>
    <dgm:cxn modelId="{632E5273-D4C6-4712-BC9A-2839928C72B6}" type="presParOf" srcId="{13A0FE2E-9A7B-4257-885F-E69242350E2B}" destId="{BCE8476A-AB31-49F5-A0BB-15361B616BC6}" srcOrd="10" destOrd="0" presId="urn:microsoft.com/office/officeart/2005/8/layout/default"/>
    <dgm:cxn modelId="{F2728D3D-FAB5-4204-A7AE-21AAD092B3FC}" type="presParOf" srcId="{13A0FE2E-9A7B-4257-885F-E69242350E2B}" destId="{A6E79514-BAB7-4D05-A76E-49A042219547}" srcOrd="11" destOrd="0" presId="urn:microsoft.com/office/officeart/2005/8/layout/default"/>
    <dgm:cxn modelId="{D2EFEC28-7A13-4391-A808-176D303D854C}" type="presParOf" srcId="{13A0FE2E-9A7B-4257-885F-E69242350E2B}" destId="{B7EC1D1B-09AD-4F4A-9AFB-4618AE6A0922}"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C82F6F-0CE5-41E5-B99D-E67A3F44EFC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D1E4BCA1-BB9A-4040-9619-72756C2A6AC6}">
      <dgm:prSet/>
      <dgm:spPr/>
      <dgm:t>
        <a:bodyPr/>
        <a:lstStyle/>
        <a:p>
          <a:r>
            <a:rPr lang="en-GB" dirty="0"/>
            <a:t>*Remember when you are supporting your child to read you must use the letter sounds. </a:t>
          </a:r>
          <a:endParaRPr lang="en-US" dirty="0"/>
        </a:p>
      </dgm:t>
    </dgm:pt>
    <dgm:pt modelId="{F01661DF-7A4F-448C-A72B-81DA57A6590B}" type="parTrans" cxnId="{AE20EB3E-C46B-4B92-B10B-77C6DA0964B5}">
      <dgm:prSet/>
      <dgm:spPr/>
      <dgm:t>
        <a:bodyPr/>
        <a:lstStyle/>
        <a:p>
          <a:endParaRPr lang="en-US"/>
        </a:p>
      </dgm:t>
    </dgm:pt>
    <dgm:pt modelId="{00315409-5F9B-4C6E-BB7A-C3C24C2B76E3}" type="sibTrans" cxnId="{AE20EB3E-C46B-4B92-B10B-77C6DA0964B5}">
      <dgm:prSet/>
      <dgm:spPr/>
      <dgm:t>
        <a:bodyPr/>
        <a:lstStyle/>
        <a:p>
          <a:endParaRPr lang="en-US"/>
        </a:p>
      </dgm:t>
    </dgm:pt>
    <dgm:pt modelId="{2AA45EAD-1413-401C-80BD-26A9068335FF}">
      <dgm:prSet/>
      <dgm:spPr/>
      <dgm:t>
        <a:bodyPr/>
        <a:lstStyle/>
        <a:p>
          <a:r>
            <a:rPr lang="en-GB" dirty="0"/>
            <a:t>*You may find that the children can read the book fluently but we also look for their understanding about what they have read. There are usually questions at the back of the books for support. </a:t>
          </a:r>
          <a:endParaRPr lang="en-US" dirty="0"/>
        </a:p>
      </dgm:t>
    </dgm:pt>
    <dgm:pt modelId="{5650A9C0-F289-408B-A050-EF16A25F6597}" type="parTrans" cxnId="{58750778-F457-4EC6-9DBE-B02652A24B31}">
      <dgm:prSet/>
      <dgm:spPr/>
      <dgm:t>
        <a:bodyPr/>
        <a:lstStyle/>
        <a:p>
          <a:endParaRPr lang="en-US"/>
        </a:p>
      </dgm:t>
    </dgm:pt>
    <dgm:pt modelId="{C08542B0-84E3-4918-92E0-EFDEA315977D}" type="sibTrans" cxnId="{58750778-F457-4EC6-9DBE-B02652A24B31}">
      <dgm:prSet/>
      <dgm:spPr/>
      <dgm:t>
        <a:bodyPr/>
        <a:lstStyle/>
        <a:p>
          <a:endParaRPr lang="en-US"/>
        </a:p>
      </dgm:t>
    </dgm:pt>
    <dgm:pt modelId="{B898D26D-B562-442F-B8F5-89B5EAADF973}">
      <dgm:prSet/>
      <dgm:spPr/>
      <dgm:t>
        <a:bodyPr/>
        <a:lstStyle/>
        <a:p>
          <a:r>
            <a:rPr lang="en-GB"/>
            <a:t>*They should read the book more than once to help their comprehension. </a:t>
          </a:r>
          <a:endParaRPr lang="en-US"/>
        </a:p>
      </dgm:t>
    </dgm:pt>
    <dgm:pt modelId="{B0FD8D96-6E66-4AD0-A8BE-944E5D7D9985}" type="parTrans" cxnId="{A4747DA4-BB5D-4D50-8270-E96CE0CA5D9F}">
      <dgm:prSet/>
      <dgm:spPr/>
      <dgm:t>
        <a:bodyPr/>
        <a:lstStyle/>
        <a:p>
          <a:endParaRPr lang="en-US"/>
        </a:p>
      </dgm:t>
    </dgm:pt>
    <dgm:pt modelId="{2CF84F42-DDA7-4C5F-868C-F74333269457}" type="sibTrans" cxnId="{A4747DA4-BB5D-4D50-8270-E96CE0CA5D9F}">
      <dgm:prSet/>
      <dgm:spPr/>
      <dgm:t>
        <a:bodyPr/>
        <a:lstStyle/>
        <a:p>
          <a:endParaRPr lang="en-US"/>
        </a:p>
      </dgm:t>
    </dgm:pt>
    <dgm:pt modelId="{33C41DA3-FAED-48D5-9B3E-88D2C664C4BE}">
      <dgm:prSet/>
      <dgm:spPr/>
      <dgm:t>
        <a:bodyPr/>
        <a:lstStyle/>
        <a:p>
          <a:r>
            <a:rPr lang="en-GB" dirty="0"/>
            <a:t>*Please help your child read </a:t>
          </a:r>
          <a:r>
            <a:rPr lang="en-GB" b="1" dirty="0"/>
            <a:t>4x </a:t>
          </a:r>
          <a:r>
            <a:rPr lang="en-GB" dirty="0"/>
            <a:t>a week and</a:t>
          </a:r>
          <a:r>
            <a:rPr lang="en-GB" b="1" dirty="0"/>
            <a:t> write in their Monkey books </a:t>
          </a:r>
          <a:r>
            <a:rPr lang="en-GB" dirty="0"/>
            <a:t>to enable them to move up the reading rainbow. At the end of the term there will be a prize given to those who have reached the top.</a:t>
          </a:r>
          <a:endParaRPr lang="en-US" dirty="0"/>
        </a:p>
      </dgm:t>
    </dgm:pt>
    <dgm:pt modelId="{E90F4857-BDE7-4B45-82EE-EBF636FA15F6}" type="parTrans" cxnId="{8539634D-C103-4A4A-8A35-75D07BB908D3}">
      <dgm:prSet/>
      <dgm:spPr/>
      <dgm:t>
        <a:bodyPr/>
        <a:lstStyle/>
        <a:p>
          <a:endParaRPr lang="en-US"/>
        </a:p>
      </dgm:t>
    </dgm:pt>
    <dgm:pt modelId="{AE02C124-C6E0-41A7-89D9-359189093A15}" type="sibTrans" cxnId="{8539634D-C103-4A4A-8A35-75D07BB908D3}">
      <dgm:prSet/>
      <dgm:spPr/>
      <dgm:t>
        <a:bodyPr/>
        <a:lstStyle/>
        <a:p>
          <a:endParaRPr lang="en-US"/>
        </a:p>
      </dgm:t>
    </dgm:pt>
    <dgm:pt modelId="{2CAED8D5-2145-4A7A-9A10-1A48B4352D99}">
      <dgm:prSet/>
      <dgm:spPr/>
      <dgm:t>
        <a:bodyPr/>
        <a:lstStyle/>
        <a:p>
          <a:r>
            <a:rPr lang="en-GB" dirty="0"/>
            <a:t>*Don’t just read schoolbooks read anything that engages your child in reading to promote a love of reading-  magazines, comics, nonfiction etc. </a:t>
          </a:r>
          <a:endParaRPr lang="en-US" dirty="0"/>
        </a:p>
      </dgm:t>
    </dgm:pt>
    <dgm:pt modelId="{1FB3585F-D9FD-4785-8E9E-30E64D8F649C}" type="parTrans" cxnId="{C3E1D6F0-0662-46AA-9B29-08FFB14F21CD}">
      <dgm:prSet/>
      <dgm:spPr/>
      <dgm:t>
        <a:bodyPr/>
        <a:lstStyle/>
        <a:p>
          <a:endParaRPr lang="en-US"/>
        </a:p>
      </dgm:t>
    </dgm:pt>
    <dgm:pt modelId="{6CF068DE-06AE-4D68-9279-F47C282335A5}" type="sibTrans" cxnId="{C3E1D6F0-0662-46AA-9B29-08FFB14F21CD}">
      <dgm:prSet/>
      <dgm:spPr/>
      <dgm:t>
        <a:bodyPr/>
        <a:lstStyle/>
        <a:p>
          <a:endParaRPr lang="en-US"/>
        </a:p>
      </dgm:t>
    </dgm:pt>
    <dgm:pt modelId="{67D00EE9-1612-4AB9-9522-0449AE7F7637}" type="pres">
      <dgm:prSet presAssocID="{25C82F6F-0CE5-41E5-B99D-E67A3F44EFC5}" presName="linear" presStyleCnt="0">
        <dgm:presLayoutVars>
          <dgm:animLvl val="lvl"/>
          <dgm:resizeHandles val="exact"/>
        </dgm:presLayoutVars>
      </dgm:prSet>
      <dgm:spPr/>
    </dgm:pt>
    <dgm:pt modelId="{FE1B4669-225B-4236-9738-33BF46A88042}" type="pres">
      <dgm:prSet presAssocID="{D1E4BCA1-BB9A-4040-9619-72756C2A6AC6}" presName="parentText" presStyleLbl="node1" presStyleIdx="0" presStyleCnt="5">
        <dgm:presLayoutVars>
          <dgm:chMax val="0"/>
          <dgm:bulletEnabled val="1"/>
        </dgm:presLayoutVars>
      </dgm:prSet>
      <dgm:spPr/>
    </dgm:pt>
    <dgm:pt modelId="{AD00C29F-CF43-4200-A1AB-E782521FD519}" type="pres">
      <dgm:prSet presAssocID="{00315409-5F9B-4C6E-BB7A-C3C24C2B76E3}" presName="spacer" presStyleCnt="0"/>
      <dgm:spPr/>
    </dgm:pt>
    <dgm:pt modelId="{F01A9E1F-0BC3-4E89-8665-6B64084C745D}" type="pres">
      <dgm:prSet presAssocID="{2AA45EAD-1413-401C-80BD-26A9068335FF}" presName="parentText" presStyleLbl="node1" presStyleIdx="1" presStyleCnt="5">
        <dgm:presLayoutVars>
          <dgm:chMax val="0"/>
          <dgm:bulletEnabled val="1"/>
        </dgm:presLayoutVars>
      </dgm:prSet>
      <dgm:spPr/>
    </dgm:pt>
    <dgm:pt modelId="{7C024BA2-AF63-4B2E-8089-F6CB53FC9099}" type="pres">
      <dgm:prSet presAssocID="{C08542B0-84E3-4918-92E0-EFDEA315977D}" presName="spacer" presStyleCnt="0"/>
      <dgm:spPr/>
    </dgm:pt>
    <dgm:pt modelId="{551704AA-E09B-4F7B-90CF-BB4E1784F56E}" type="pres">
      <dgm:prSet presAssocID="{B898D26D-B562-442F-B8F5-89B5EAADF973}" presName="parentText" presStyleLbl="node1" presStyleIdx="2" presStyleCnt="5">
        <dgm:presLayoutVars>
          <dgm:chMax val="0"/>
          <dgm:bulletEnabled val="1"/>
        </dgm:presLayoutVars>
      </dgm:prSet>
      <dgm:spPr/>
    </dgm:pt>
    <dgm:pt modelId="{72AFF812-D1C5-44C4-BB52-A2DA443F4CFF}" type="pres">
      <dgm:prSet presAssocID="{2CF84F42-DDA7-4C5F-868C-F74333269457}" presName="spacer" presStyleCnt="0"/>
      <dgm:spPr/>
    </dgm:pt>
    <dgm:pt modelId="{BEF69496-269E-424C-85EF-23C5B25F9756}" type="pres">
      <dgm:prSet presAssocID="{33C41DA3-FAED-48D5-9B3E-88D2C664C4BE}" presName="parentText" presStyleLbl="node1" presStyleIdx="3" presStyleCnt="5">
        <dgm:presLayoutVars>
          <dgm:chMax val="0"/>
          <dgm:bulletEnabled val="1"/>
        </dgm:presLayoutVars>
      </dgm:prSet>
      <dgm:spPr/>
    </dgm:pt>
    <dgm:pt modelId="{9A23EA88-5EAF-4AA1-94A4-8D86AEE78A99}" type="pres">
      <dgm:prSet presAssocID="{AE02C124-C6E0-41A7-89D9-359189093A15}" presName="spacer" presStyleCnt="0"/>
      <dgm:spPr/>
    </dgm:pt>
    <dgm:pt modelId="{59AB53C5-1630-4A61-BD7C-8BABF48F34A9}" type="pres">
      <dgm:prSet presAssocID="{2CAED8D5-2145-4A7A-9A10-1A48B4352D99}" presName="parentText" presStyleLbl="node1" presStyleIdx="4" presStyleCnt="5">
        <dgm:presLayoutVars>
          <dgm:chMax val="0"/>
          <dgm:bulletEnabled val="1"/>
        </dgm:presLayoutVars>
      </dgm:prSet>
      <dgm:spPr/>
    </dgm:pt>
  </dgm:ptLst>
  <dgm:cxnLst>
    <dgm:cxn modelId="{AE20EB3E-C46B-4B92-B10B-77C6DA0964B5}" srcId="{25C82F6F-0CE5-41E5-B99D-E67A3F44EFC5}" destId="{D1E4BCA1-BB9A-4040-9619-72756C2A6AC6}" srcOrd="0" destOrd="0" parTransId="{F01661DF-7A4F-448C-A72B-81DA57A6590B}" sibTransId="{00315409-5F9B-4C6E-BB7A-C3C24C2B76E3}"/>
    <dgm:cxn modelId="{518BB73F-DA21-4F47-9706-A172DFC06FD8}" type="presOf" srcId="{2CAED8D5-2145-4A7A-9A10-1A48B4352D99}" destId="{59AB53C5-1630-4A61-BD7C-8BABF48F34A9}" srcOrd="0" destOrd="0" presId="urn:microsoft.com/office/officeart/2005/8/layout/vList2"/>
    <dgm:cxn modelId="{8539634D-C103-4A4A-8A35-75D07BB908D3}" srcId="{25C82F6F-0CE5-41E5-B99D-E67A3F44EFC5}" destId="{33C41DA3-FAED-48D5-9B3E-88D2C664C4BE}" srcOrd="3" destOrd="0" parTransId="{E90F4857-BDE7-4B45-82EE-EBF636FA15F6}" sibTransId="{AE02C124-C6E0-41A7-89D9-359189093A15}"/>
    <dgm:cxn modelId="{58750778-F457-4EC6-9DBE-B02652A24B31}" srcId="{25C82F6F-0CE5-41E5-B99D-E67A3F44EFC5}" destId="{2AA45EAD-1413-401C-80BD-26A9068335FF}" srcOrd="1" destOrd="0" parTransId="{5650A9C0-F289-408B-A050-EF16A25F6597}" sibTransId="{C08542B0-84E3-4918-92E0-EFDEA315977D}"/>
    <dgm:cxn modelId="{5013B659-6D36-4E77-A9CC-E5F918C09D25}" type="presOf" srcId="{25C82F6F-0CE5-41E5-B99D-E67A3F44EFC5}" destId="{67D00EE9-1612-4AB9-9522-0449AE7F7637}" srcOrd="0" destOrd="0" presId="urn:microsoft.com/office/officeart/2005/8/layout/vList2"/>
    <dgm:cxn modelId="{BCCD5882-0D34-41E3-BE37-97DBEC1B7CDA}" type="presOf" srcId="{D1E4BCA1-BB9A-4040-9619-72756C2A6AC6}" destId="{FE1B4669-225B-4236-9738-33BF46A88042}" srcOrd="0" destOrd="0" presId="urn:microsoft.com/office/officeart/2005/8/layout/vList2"/>
    <dgm:cxn modelId="{2A2D8085-0FE2-4839-8916-6750EEA526C5}" type="presOf" srcId="{33C41DA3-FAED-48D5-9B3E-88D2C664C4BE}" destId="{BEF69496-269E-424C-85EF-23C5B25F9756}" srcOrd="0" destOrd="0" presId="urn:microsoft.com/office/officeart/2005/8/layout/vList2"/>
    <dgm:cxn modelId="{A4747DA4-BB5D-4D50-8270-E96CE0CA5D9F}" srcId="{25C82F6F-0CE5-41E5-B99D-E67A3F44EFC5}" destId="{B898D26D-B562-442F-B8F5-89B5EAADF973}" srcOrd="2" destOrd="0" parTransId="{B0FD8D96-6E66-4AD0-A8BE-944E5D7D9985}" sibTransId="{2CF84F42-DDA7-4C5F-868C-F74333269457}"/>
    <dgm:cxn modelId="{DBE973A6-9C11-4154-92F9-5BC118A9C897}" type="presOf" srcId="{2AA45EAD-1413-401C-80BD-26A9068335FF}" destId="{F01A9E1F-0BC3-4E89-8665-6B64084C745D}" srcOrd="0" destOrd="0" presId="urn:microsoft.com/office/officeart/2005/8/layout/vList2"/>
    <dgm:cxn modelId="{F3C0BEEE-1852-4212-A856-D02CCE709524}" type="presOf" srcId="{B898D26D-B562-442F-B8F5-89B5EAADF973}" destId="{551704AA-E09B-4F7B-90CF-BB4E1784F56E}" srcOrd="0" destOrd="0" presId="urn:microsoft.com/office/officeart/2005/8/layout/vList2"/>
    <dgm:cxn modelId="{C3E1D6F0-0662-46AA-9B29-08FFB14F21CD}" srcId="{25C82F6F-0CE5-41E5-B99D-E67A3F44EFC5}" destId="{2CAED8D5-2145-4A7A-9A10-1A48B4352D99}" srcOrd="4" destOrd="0" parTransId="{1FB3585F-D9FD-4785-8E9E-30E64D8F649C}" sibTransId="{6CF068DE-06AE-4D68-9279-F47C282335A5}"/>
    <dgm:cxn modelId="{86030642-35A8-4BA9-A724-50217DFB7EFB}" type="presParOf" srcId="{67D00EE9-1612-4AB9-9522-0449AE7F7637}" destId="{FE1B4669-225B-4236-9738-33BF46A88042}" srcOrd="0" destOrd="0" presId="urn:microsoft.com/office/officeart/2005/8/layout/vList2"/>
    <dgm:cxn modelId="{AEF1E861-3D43-48F4-802D-383BC55F8EB7}" type="presParOf" srcId="{67D00EE9-1612-4AB9-9522-0449AE7F7637}" destId="{AD00C29F-CF43-4200-A1AB-E782521FD519}" srcOrd="1" destOrd="0" presId="urn:microsoft.com/office/officeart/2005/8/layout/vList2"/>
    <dgm:cxn modelId="{8BCE284A-3003-4ED5-9766-8E1B0D89E852}" type="presParOf" srcId="{67D00EE9-1612-4AB9-9522-0449AE7F7637}" destId="{F01A9E1F-0BC3-4E89-8665-6B64084C745D}" srcOrd="2" destOrd="0" presId="urn:microsoft.com/office/officeart/2005/8/layout/vList2"/>
    <dgm:cxn modelId="{6FB6D08E-86B9-458C-B7BE-DF9A331FED46}" type="presParOf" srcId="{67D00EE9-1612-4AB9-9522-0449AE7F7637}" destId="{7C024BA2-AF63-4B2E-8089-F6CB53FC9099}" srcOrd="3" destOrd="0" presId="urn:microsoft.com/office/officeart/2005/8/layout/vList2"/>
    <dgm:cxn modelId="{57022088-818A-46D8-96D2-F5C7575E8E0D}" type="presParOf" srcId="{67D00EE9-1612-4AB9-9522-0449AE7F7637}" destId="{551704AA-E09B-4F7B-90CF-BB4E1784F56E}" srcOrd="4" destOrd="0" presId="urn:microsoft.com/office/officeart/2005/8/layout/vList2"/>
    <dgm:cxn modelId="{17063BC1-1156-477F-B8FD-EC02F6E15FFE}" type="presParOf" srcId="{67D00EE9-1612-4AB9-9522-0449AE7F7637}" destId="{72AFF812-D1C5-44C4-BB52-A2DA443F4CFF}" srcOrd="5" destOrd="0" presId="urn:microsoft.com/office/officeart/2005/8/layout/vList2"/>
    <dgm:cxn modelId="{DAAC6C6E-973F-4685-A7A7-23A1F7A80FA5}" type="presParOf" srcId="{67D00EE9-1612-4AB9-9522-0449AE7F7637}" destId="{BEF69496-269E-424C-85EF-23C5B25F9756}" srcOrd="6" destOrd="0" presId="urn:microsoft.com/office/officeart/2005/8/layout/vList2"/>
    <dgm:cxn modelId="{ECDD1C8E-DC91-43D2-A72A-7A80EBBD4D06}" type="presParOf" srcId="{67D00EE9-1612-4AB9-9522-0449AE7F7637}" destId="{9A23EA88-5EAF-4AA1-94A4-8D86AEE78A99}" srcOrd="7" destOrd="0" presId="urn:microsoft.com/office/officeart/2005/8/layout/vList2"/>
    <dgm:cxn modelId="{814B8D75-8840-4943-AEC9-E6BB65DE47C9}" type="presParOf" srcId="{67D00EE9-1612-4AB9-9522-0449AE7F7637}" destId="{59AB53C5-1630-4A61-BD7C-8BABF48F34A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C60A63-0F45-4468-B3B5-A1365AFF828E}">
      <dsp:nvSpPr>
        <dsp:cNvPr id="0" name=""/>
        <dsp:cNvSpPr/>
      </dsp:nvSpPr>
      <dsp:spPr>
        <a:xfrm>
          <a:off x="427136" y="260"/>
          <a:ext cx="2011102" cy="1206661"/>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A1 – Environmental</a:t>
          </a:r>
          <a:endParaRPr lang="en-US" sz="2600" kern="1200"/>
        </a:p>
      </dsp:txBody>
      <dsp:txXfrm>
        <a:off x="427136" y="260"/>
        <a:ext cx="2011102" cy="1206661"/>
      </dsp:txXfrm>
    </dsp:sp>
    <dsp:sp modelId="{05229600-C3C0-4270-9B9A-13679C64F230}">
      <dsp:nvSpPr>
        <dsp:cNvPr id="0" name=""/>
        <dsp:cNvSpPr/>
      </dsp:nvSpPr>
      <dsp:spPr>
        <a:xfrm>
          <a:off x="2639348" y="260"/>
          <a:ext cx="2011102" cy="120666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A2 – Instrumental sounds</a:t>
          </a:r>
          <a:endParaRPr lang="en-US" sz="2600" kern="1200"/>
        </a:p>
      </dsp:txBody>
      <dsp:txXfrm>
        <a:off x="2639348" y="260"/>
        <a:ext cx="2011102" cy="1206661"/>
      </dsp:txXfrm>
    </dsp:sp>
    <dsp:sp modelId="{971DC560-4493-4A8B-B901-1901F6C7852E}">
      <dsp:nvSpPr>
        <dsp:cNvPr id="0" name=""/>
        <dsp:cNvSpPr/>
      </dsp:nvSpPr>
      <dsp:spPr>
        <a:xfrm>
          <a:off x="4851561" y="260"/>
          <a:ext cx="2011102" cy="1206661"/>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A3 – Body Percussion</a:t>
          </a:r>
          <a:endParaRPr lang="en-US" sz="2600" kern="1200"/>
        </a:p>
      </dsp:txBody>
      <dsp:txXfrm>
        <a:off x="4851561" y="260"/>
        <a:ext cx="2011102" cy="1206661"/>
      </dsp:txXfrm>
    </dsp:sp>
    <dsp:sp modelId="{38F6AFFD-2AE9-46CD-8B47-1DFDBA4806D9}">
      <dsp:nvSpPr>
        <dsp:cNvPr id="0" name=""/>
        <dsp:cNvSpPr/>
      </dsp:nvSpPr>
      <dsp:spPr>
        <a:xfrm>
          <a:off x="427136" y="1408031"/>
          <a:ext cx="2011102" cy="1206661"/>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A4 – Rhythm and rhyme</a:t>
          </a:r>
          <a:endParaRPr lang="en-US" sz="2600" kern="1200"/>
        </a:p>
      </dsp:txBody>
      <dsp:txXfrm>
        <a:off x="427136" y="1408031"/>
        <a:ext cx="2011102" cy="1206661"/>
      </dsp:txXfrm>
    </dsp:sp>
    <dsp:sp modelId="{E1B4C210-5811-41A9-84FD-7A45C6020D3D}">
      <dsp:nvSpPr>
        <dsp:cNvPr id="0" name=""/>
        <dsp:cNvSpPr/>
      </dsp:nvSpPr>
      <dsp:spPr>
        <a:xfrm>
          <a:off x="2639348" y="1408031"/>
          <a:ext cx="2011102" cy="1206661"/>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A5 – Alliteration</a:t>
          </a:r>
          <a:endParaRPr lang="en-US" sz="2600" kern="1200"/>
        </a:p>
      </dsp:txBody>
      <dsp:txXfrm>
        <a:off x="2639348" y="1408031"/>
        <a:ext cx="2011102" cy="1206661"/>
      </dsp:txXfrm>
    </dsp:sp>
    <dsp:sp modelId="{BCE8476A-AB31-49F5-A0BB-15361B616BC6}">
      <dsp:nvSpPr>
        <dsp:cNvPr id="0" name=""/>
        <dsp:cNvSpPr/>
      </dsp:nvSpPr>
      <dsp:spPr>
        <a:xfrm>
          <a:off x="4851561" y="1408031"/>
          <a:ext cx="2011102" cy="1206661"/>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A6 – Voice sounds</a:t>
          </a:r>
          <a:endParaRPr lang="en-US" sz="2600" kern="1200"/>
        </a:p>
      </dsp:txBody>
      <dsp:txXfrm>
        <a:off x="4851561" y="1408031"/>
        <a:ext cx="2011102" cy="1206661"/>
      </dsp:txXfrm>
    </dsp:sp>
    <dsp:sp modelId="{B7EC1D1B-09AD-4F4A-9AFB-4618AE6A0922}">
      <dsp:nvSpPr>
        <dsp:cNvPr id="0" name=""/>
        <dsp:cNvSpPr/>
      </dsp:nvSpPr>
      <dsp:spPr>
        <a:xfrm>
          <a:off x="2639348" y="2815803"/>
          <a:ext cx="2011102" cy="120666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A7 – Oral blending and segmenting.</a:t>
          </a:r>
          <a:endParaRPr lang="en-US" sz="2600" kern="1200"/>
        </a:p>
      </dsp:txBody>
      <dsp:txXfrm>
        <a:off x="2639348" y="2815803"/>
        <a:ext cx="2011102" cy="12066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4669-225B-4236-9738-33BF46A88042}">
      <dsp:nvSpPr>
        <dsp:cNvPr id="0" name=""/>
        <dsp:cNvSpPr/>
      </dsp:nvSpPr>
      <dsp:spPr>
        <a:xfrm>
          <a:off x="0" y="251724"/>
          <a:ext cx="5112568" cy="1162906"/>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*Remember when you are supporting your child to read you must use the letter sounds. </a:t>
          </a:r>
          <a:endParaRPr lang="en-US" sz="1800" kern="1200" dirty="0"/>
        </a:p>
      </dsp:txBody>
      <dsp:txXfrm>
        <a:off x="56768" y="308492"/>
        <a:ext cx="4999032" cy="1049370"/>
      </dsp:txXfrm>
    </dsp:sp>
    <dsp:sp modelId="{F01A9E1F-0BC3-4E89-8665-6B64084C745D}">
      <dsp:nvSpPr>
        <dsp:cNvPr id="0" name=""/>
        <dsp:cNvSpPr/>
      </dsp:nvSpPr>
      <dsp:spPr>
        <a:xfrm>
          <a:off x="0" y="1466471"/>
          <a:ext cx="5112568" cy="1162906"/>
        </a:xfrm>
        <a:prstGeom prst="roundRect">
          <a:avLst/>
        </a:prstGeom>
        <a:solidFill>
          <a:schemeClr val="accent2">
            <a:hueOff val="-330843"/>
            <a:satOff val="373"/>
            <a:lumOff val="88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*You may find that the children can read the book fluently but we also look for their understanding about what they have read. There are usually questions at the back of the books for support. </a:t>
          </a:r>
          <a:endParaRPr lang="en-US" sz="1800" kern="1200" dirty="0"/>
        </a:p>
      </dsp:txBody>
      <dsp:txXfrm>
        <a:off x="56768" y="1523239"/>
        <a:ext cx="4999032" cy="1049370"/>
      </dsp:txXfrm>
    </dsp:sp>
    <dsp:sp modelId="{551704AA-E09B-4F7B-90CF-BB4E1784F56E}">
      <dsp:nvSpPr>
        <dsp:cNvPr id="0" name=""/>
        <dsp:cNvSpPr/>
      </dsp:nvSpPr>
      <dsp:spPr>
        <a:xfrm>
          <a:off x="0" y="2681218"/>
          <a:ext cx="5112568" cy="1162906"/>
        </a:xfrm>
        <a:prstGeom prst="roundRect">
          <a:avLst/>
        </a:prstGeom>
        <a:solidFill>
          <a:schemeClr val="accent2">
            <a:hueOff val="-661686"/>
            <a:satOff val="746"/>
            <a:lumOff val="17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*They should read the book more than once to help their comprehension. </a:t>
          </a:r>
          <a:endParaRPr lang="en-US" sz="1800" kern="1200"/>
        </a:p>
      </dsp:txBody>
      <dsp:txXfrm>
        <a:off x="56768" y="2737986"/>
        <a:ext cx="4999032" cy="1049370"/>
      </dsp:txXfrm>
    </dsp:sp>
    <dsp:sp modelId="{BEF69496-269E-424C-85EF-23C5B25F9756}">
      <dsp:nvSpPr>
        <dsp:cNvPr id="0" name=""/>
        <dsp:cNvSpPr/>
      </dsp:nvSpPr>
      <dsp:spPr>
        <a:xfrm>
          <a:off x="0" y="3895965"/>
          <a:ext cx="5112568" cy="1162906"/>
        </a:xfrm>
        <a:prstGeom prst="roundRect">
          <a:avLst/>
        </a:prstGeom>
        <a:solidFill>
          <a:schemeClr val="accent2">
            <a:hueOff val="-992530"/>
            <a:satOff val="1119"/>
            <a:lumOff val="264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*Please help your child read </a:t>
          </a:r>
          <a:r>
            <a:rPr lang="en-GB" sz="1800" b="1" kern="1200" dirty="0"/>
            <a:t>4x </a:t>
          </a:r>
          <a:r>
            <a:rPr lang="en-GB" sz="1800" kern="1200" dirty="0"/>
            <a:t>a week and</a:t>
          </a:r>
          <a:r>
            <a:rPr lang="en-GB" sz="1800" b="1" kern="1200" dirty="0"/>
            <a:t> write in their Monkey books </a:t>
          </a:r>
          <a:r>
            <a:rPr lang="en-GB" sz="1800" kern="1200" dirty="0"/>
            <a:t>to enable them to move up the reading rainbow. At the end of the term there will be a prize given to those who have reached the top.</a:t>
          </a:r>
          <a:endParaRPr lang="en-US" sz="1800" kern="1200" dirty="0"/>
        </a:p>
      </dsp:txBody>
      <dsp:txXfrm>
        <a:off x="56768" y="3952733"/>
        <a:ext cx="4999032" cy="1049370"/>
      </dsp:txXfrm>
    </dsp:sp>
    <dsp:sp modelId="{59AB53C5-1630-4A61-BD7C-8BABF48F34A9}">
      <dsp:nvSpPr>
        <dsp:cNvPr id="0" name=""/>
        <dsp:cNvSpPr/>
      </dsp:nvSpPr>
      <dsp:spPr>
        <a:xfrm>
          <a:off x="0" y="5110712"/>
          <a:ext cx="5112568" cy="1162906"/>
        </a:xfrm>
        <a:prstGeom prst="roundRect">
          <a:avLst/>
        </a:prstGeom>
        <a:solidFill>
          <a:schemeClr val="accent2">
            <a:hueOff val="-1323373"/>
            <a:satOff val="1492"/>
            <a:lumOff val="353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*Don’t just read schoolbooks read anything that engages your child in reading to promote a love of reading-  magazines, comics, nonfiction etc. </a:t>
          </a:r>
          <a:endParaRPr lang="en-US" sz="1800" kern="1200" dirty="0"/>
        </a:p>
      </dsp:txBody>
      <dsp:txXfrm>
        <a:off x="56768" y="5167480"/>
        <a:ext cx="4999032" cy="104937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418591-4BA2-4EEA-AB4E-2449231BD801}" type="datetimeFigureOut">
              <a:rPr lang="en-GB" smtClean="0"/>
              <a:pPr/>
              <a:t>06/10/2022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6D68E1-C96C-46F6-9462-78F72F72E855}" type="slidenum">
              <a:rPr lang="en-GB" smtClean="0"/>
              <a:pPr/>
              <a:t>‹#›</a:t>
            </a:fld>
            <a:endParaRPr lang="en-GB"/>
          </a:p>
        </p:txBody>
      </p:sp>
    </p:spTree>
    <p:extLst>
      <p:ext uri="{BB962C8B-B14F-4D97-AF65-F5344CB8AC3E}">
        <p14:creationId xmlns:p14="http://schemas.microsoft.com/office/powerpoint/2010/main" val="266585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6D68E1-C96C-46F6-9462-78F72F72E855}" type="slidenum">
              <a:rPr lang="en-GB" smtClean="0"/>
              <a:pPr/>
              <a:t>1</a:t>
            </a:fld>
            <a:endParaRPr lang="en-GB"/>
          </a:p>
        </p:txBody>
      </p:sp>
    </p:spTree>
    <p:extLst>
      <p:ext uri="{BB962C8B-B14F-4D97-AF65-F5344CB8AC3E}">
        <p14:creationId xmlns:p14="http://schemas.microsoft.com/office/powerpoint/2010/main" val="12338073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Regular words / 20% irregular</a:t>
            </a:r>
          </a:p>
        </p:txBody>
      </p:sp>
      <p:sp>
        <p:nvSpPr>
          <p:cNvPr id="2048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3247" indent="-285864">
              <a:defRPr>
                <a:solidFill>
                  <a:schemeClr val="tx1"/>
                </a:solidFill>
                <a:latin typeface="Calibri" pitchFamily="34" charset="0"/>
              </a:defRPr>
            </a:lvl2pPr>
            <a:lvl3pPr marL="1143457" indent="-228691">
              <a:defRPr>
                <a:solidFill>
                  <a:schemeClr val="tx1"/>
                </a:solidFill>
                <a:latin typeface="Calibri" pitchFamily="34" charset="0"/>
              </a:defRPr>
            </a:lvl3pPr>
            <a:lvl4pPr marL="1600840" indent="-228691">
              <a:defRPr>
                <a:solidFill>
                  <a:schemeClr val="tx1"/>
                </a:solidFill>
                <a:latin typeface="Calibri" pitchFamily="34" charset="0"/>
              </a:defRPr>
            </a:lvl4pPr>
            <a:lvl5pPr marL="2058223" indent="-228691">
              <a:defRPr>
                <a:solidFill>
                  <a:schemeClr val="tx1"/>
                </a:solidFill>
                <a:latin typeface="Calibri" pitchFamily="34" charset="0"/>
              </a:defRPr>
            </a:lvl5pPr>
            <a:lvl6pPr marL="2515606" indent="-228691" fontAlgn="base">
              <a:spcBef>
                <a:spcPct val="0"/>
              </a:spcBef>
              <a:spcAft>
                <a:spcPct val="0"/>
              </a:spcAft>
              <a:defRPr>
                <a:solidFill>
                  <a:schemeClr val="tx1"/>
                </a:solidFill>
                <a:latin typeface="Calibri" pitchFamily="34" charset="0"/>
              </a:defRPr>
            </a:lvl6pPr>
            <a:lvl7pPr marL="2972989" indent="-228691" fontAlgn="base">
              <a:spcBef>
                <a:spcPct val="0"/>
              </a:spcBef>
              <a:spcAft>
                <a:spcPct val="0"/>
              </a:spcAft>
              <a:defRPr>
                <a:solidFill>
                  <a:schemeClr val="tx1"/>
                </a:solidFill>
                <a:latin typeface="Calibri" pitchFamily="34" charset="0"/>
              </a:defRPr>
            </a:lvl7pPr>
            <a:lvl8pPr marL="3430372" indent="-228691" fontAlgn="base">
              <a:spcBef>
                <a:spcPct val="0"/>
              </a:spcBef>
              <a:spcAft>
                <a:spcPct val="0"/>
              </a:spcAft>
              <a:defRPr>
                <a:solidFill>
                  <a:schemeClr val="tx1"/>
                </a:solidFill>
                <a:latin typeface="Calibri" pitchFamily="34" charset="0"/>
              </a:defRPr>
            </a:lvl8pPr>
            <a:lvl9pPr marL="3887754" indent="-228691"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42B86E09-AFA4-4AAB-AEC6-1111BF0FC09A}" type="slidenum">
              <a:rPr lang="en-GB" smtClean="0"/>
              <a:pPr fontAlgn="base">
                <a:spcBef>
                  <a:spcPct val="0"/>
                </a:spcBef>
                <a:spcAft>
                  <a:spcPct val="0"/>
                </a:spcAft>
                <a:defRPr/>
              </a:pPr>
              <a:t>5</a:t>
            </a:fld>
            <a:endParaRPr lang="en-GB"/>
          </a:p>
        </p:txBody>
      </p:sp>
    </p:spTree>
    <p:extLst>
      <p:ext uri="{BB962C8B-B14F-4D97-AF65-F5344CB8AC3E}">
        <p14:creationId xmlns:p14="http://schemas.microsoft.com/office/powerpoint/2010/main" val="64800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11</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12</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382421E9-E11F-4D88-9E64-0E2A5DFA8DBE}" type="datetimeFigureOut">
              <a:rPr lang="en-GB" smtClean="0"/>
              <a:pPr/>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4246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155780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1563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3173552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418114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3437235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395948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2098482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6492B-58F1-4CFF-B887-177A2D1BD2C7}" type="slidenum">
              <a:rPr lang="en-GB" smtClean="0"/>
              <a:pPr/>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1634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spTree>
    <p:extLst>
      <p:ext uri="{BB962C8B-B14F-4D97-AF65-F5344CB8AC3E}">
        <p14:creationId xmlns:p14="http://schemas.microsoft.com/office/powerpoint/2010/main" val="1570128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2421E9-E11F-4D88-9E64-0E2A5DFA8DBE}" type="datetimeFigureOut">
              <a:rPr lang="en-GB" smtClean="0"/>
              <a:pPr/>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9496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82421E9-E11F-4D88-9E64-0E2A5DFA8DBE}" type="datetimeFigureOut">
              <a:rPr lang="en-GB" smtClean="0"/>
              <a:pPr/>
              <a:t>06/10/2022</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DF6492B-58F1-4CFF-B887-177A2D1BD2C7}" type="slidenum">
              <a:rPr lang="en-GB" smtClean="0"/>
              <a:pPr/>
              <a:t>‹#›</a:t>
            </a:fld>
            <a:endParaRPr lang="en-GB"/>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165964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uk/url?sa=i&amp;rct=j&amp;q=phonics+clipart&amp;source=images&amp;cd=&amp;cad=rja&amp;uact=8&amp;docid=wXHmoZoi4NZcJM&amp;tbnid=BoYrVgVaFlU_3M:&amp;ved=0CAYQjRw&amp;url=http://first-grade-garden.blogspot.com/2013/05/phonics-instruction.html&amp;ei=yd0iU5a1JM-AhAemloHICg&amp;bvm=bv.62922401,d.ZG4&amp;psig=AFQjCNEQpo0NZfZ9gRwlyZTqYuoKEndpYg&amp;ust=139488031105306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player.vimeo.com/video/753931102?h=b9a2f8194f&amp;app_id=122963" TargetMode="External"/><Relationship Id="rId4" Type="http://schemas.openxmlformats.org/officeDocument/2006/relationships/hyperlink" Target="https://vimeo.com/753931102/b9a2f8194f"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3" Type="http://schemas.openxmlformats.org/officeDocument/2006/relationships/hyperlink" Target="https://www.phonicsplay.co.uk/" TargetMode="External"/><Relationship Id="rId7" Type="http://schemas.openxmlformats.org/officeDocument/2006/relationships/hyperlink" Target="https://vimeo.com/753933192/43104a30e0" TargetMode="External"/><Relationship Id="rId2" Type="http://schemas.openxmlformats.org/officeDocument/2006/relationships/hyperlink" Target="https://www.phonicsbloom.com/" TargetMode="External"/><Relationship Id="rId1" Type="http://schemas.openxmlformats.org/officeDocument/2006/relationships/slideLayout" Target="../slideLayouts/slideLayout2.xml"/><Relationship Id="rId6" Type="http://schemas.openxmlformats.org/officeDocument/2006/relationships/hyperlink" Target="https://vimeo.com/753931102/b9a2f8194f" TargetMode="External"/><Relationship Id="rId5" Type="http://schemas.openxmlformats.org/officeDocument/2006/relationships/hyperlink" Target="https://vimeo.com/753929025/5eaa45c0aa" TargetMode="External"/><Relationship Id="rId4" Type="http://schemas.openxmlformats.org/officeDocument/2006/relationships/hyperlink" Target="http://www.teachyourmonstertoread.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4437112"/>
            <a:ext cx="6156176" cy="2308324"/>
          </a:xfrm>
          <a:prstGeom prst="rect">
            <a:avLst/>
          </a:prstGeom>
          <a:noFill/>
        </p:spPr>
        <p:txBody>
          <a:bodyPr wrap="square" lIns="91440" tIns="45720" rIns="91440" bIns="45720">
            <a:spAutoFit/>
          </a:bodyPr>
          <a:lstStyle/>
          <a:p>
            <a:pPr algn="ctr"/>
            <a:r>
              <a:rPr lang="en-US" sz="7200" b="1" dirty="0">
                <a:ln w="19050">
                  <a:solidFill>
                    <a:schemeClr val="tx2">
                      <a:tint val="1000"/>
                    </a:schemeClr>
                  </a:solidFill>
                  <a:prstDash val="solid"/>
                </a:ln>
                <a:solidFill>
                  <a:srgbClr val="002060"/>
                </a:solidFill>
                <a:effectLst>
                  <a:outerShdw blurRad="50000" dist="50800" dir="7500000" algn="tl">
                    <a:srgbClr val="000000">
                      <a:shade val="5000"/>
                      <a:alpha val="35000"/>
                    </a:srgbClr>
                  </a:outerShdw>
                </a:effectLst>
                <a:latin typeface="Comic Sans MS" pitchFamily="66" charset="0"/>
              </a:rPr>
              <a:t>Phonics Workshop</a:t>
            </a:r>
          </a:p>
        </p:txBody>
      </p:sp>
      <p:sp>
        <p:nvSpPr>
          <p:cNvPr id="5" name="TextBox 4"/>
          <p:cNvSpPr txBox="1"/>
          <p:nvPr/>
        </p:nvSpPr>
        <p:spPr>
          <a:xfrm>
            <a:off x="6228184" y="5113639"/>
            <a:ext cx="2736304" cy="1200329"/>
          </a:xfrm>
          <a:prstGeom prst="rect">
            <a:avLst/>
          </a:prstGeom>
          <a:noFill/>
        </p:spPr>
        <p:txBody>
          <a:bodyPr wrap="square" rtlCol="0">
            <a:spAutoFit/>
          </a:bodyPr>
          <a:lstStyle/>
          <a:p>
            <a:pPr algn="ctr"/>
            <a:r>
              <a:rPr lang="en-GB" sz="3600" dirty="0">
                <a:latin typeface="Comic Sans MS" pitchFamily="66" charset="0"/>
              </a:rPr>
              <a:t>6</a:t>
            </a:r>
            <a:r>
              <a:rPr lang="en-GB" sz="3600" baseline="30000" dirty="0">
                <a:latin typeface="Comic Sans MS" pitchFamily="66" charset="0"/>
              </a:rPr>
              <a:t>th</a:t>
            </a:r>
            <a:r>
              <a:rPr lang="en-GB" sz="3600" dirty="0">
                <a:latin typeface="Comic Sans MS" pitchFamily="66" charset="0"/>
              </a:rPr>
              <a:t> October</a:t>
            </a:r>
          </a:p>
          <a:p>
            <a:pPr algn="ctr"/>
            <a:r>
              <a:rPr lang="en-GB" sz="3600" dirty="0">
                <a:latin typeface="Comic Sans MS" pitchFamily="66" charset="0"/>
              </a:rPr>
              <a:t>2022 </a:t>
            </a:r>
          </a:p>
        </p:txBody>
      </p:sp>
      <p:pic>
        <p:nvPicPr>
          <p:cNvPr id="6" name="Picture 4">
            <a:extLst>
              <a:ext uri="{FF2B5EF4-FFF2-40B4-BE49-F238E27FC236}">
                <a16:creationId xmlns:a16="http://schemas.microsoft.com/office/drawing/2014/main" id="{DFCF3E0F-B297-43D9-A1C6-276C68F134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2842390"/>
            <a:ext cx="3492500"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0" y="-2"/>
            <a:ext cx="3052451"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112514" y="548680"/>
            <a:ext cx="2812422" cy="561323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80000"/>
              </a:lnSpc>
              <a:spcAft>
                <a:spcPts val="600"/>
              </a:spcAft>
            </a:pPr>
            <a:r>
              <a:rPr lang="en-US" altLang="en-US" sz="5000" b="1" cap="all" spc="100" dirty="0">
                <a:solidFill>
                  <a:srgbClr val="FFFFFF"/>
                </a:solidFill>
              </a:rPr>
              <a:t>Phonics Workshop</a:t>
            </a:r>
          </a:p>
        </p:txBody>
      </p:sp>
      <p:sp>
        <p:nvSpPr>
          <p:cNvPr id="5" name="Content Placeholder 2"/>
          <p:cNvSpPr>
            <a:spLocks noGrp="1"/>
          </p:cNvSpPr>
          <p:nvPr>
            <p:ph idx="1"/>
          </p:nvPr>
        </p:nvSpPr>
        <p:spPr>
          <a:xfrm>
            <a:off x="3524863" y="640080"/>
            <a:ext cx="5379104" cy="3745107"/>
          </a:xfrm>
        </p:spPr>
        <p:txBody>
          <a:bodyPr vert="horz" lIns="45720" tIns="45720" rIns="45720" bIns="45720" rtlCol="0">
            <a:normAutofit/>
          </a:bodyPr>
          <a:lstStyle/>
          <a:p>
            <a:pPr marL="0" indent="0">
              <a:buNone/>
            </a:pPr>
            <a:r>
              <a:rPr lang="en-US" altLang="en-US"/>
              <a:t>*What is phonics? </a:t>
            </a:r>
          </a:p>
          <a:p>
            <a:pPr marL="0" indent="0">
              <a:buNone/>
            </a:pPr>
            <a:r>
              <a:rPr lang="en-US" altLang="en-US"/>
              <a:t>*How is Phonics taught?</a:t>
            </a:r>
          </a:p>
          <a:p>
            <a:pPr marL="0" indent="0">
              <a:buNone/>
            </a:pPr>
            <a:r>
              <a:rPr lang="en-US" altLang="en-US"/>
              <a:t>*How do I help my child to read and blend words?</a:t>
            </a:r>
          </a:p>
          <a:p>
            <a:pPr marL="0" indent="0">
              <a:buNone/>
            </a:pPr>
            <a:r>
              <a:rPr lang="en-US" altLang="en-US"/>
              <a:t>*How does Phonics help children to read?</a:t>
            </a:r>
          </a:p>
          <a:p>
            <a:pPr marL="0" indent="0">
              <a:buNone/>
            </a:pPr>
            <a:endParaRPr lang="en-US" altLang="en-US" dirty="0"/>
          </a:p>
        </p:txBody>
      </p:sp>
      <p:pic>
        <p:nvPicPr>
          <p:cNvPr id="1026" name="Picture 2" descr="http://t3.gstatic.com/images?q=tbn:ANd9GcQTDzuyCjI79g8hw2WLRV8yiQEqs_fr0ZwHQxkRAqyZpPUj4r-G:1.bp.blogspot.com/-ZkA65-rxcd4/UYiU0MYf4SI/AAAAAAAADk4/8c7UkXgL_XU/s1600/making%2Bwords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87641" y="4553084"/>
            <a:ext cx="2259556" cy="1685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129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12" name="Rectangle 11">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5" name="TextBox 4"/>
          <p:cNvSpPr txBox="1"/>
          <p:nvPr/>
        </p:nvSpPr>
        <p:spPr>
          <a:xfrm>
            <a:off x="3093633" y="1484784"/>
            <a:ext cx="5255249" cy="4314466"/>
          </a:xfrm>
          <a:prstGeom prst="rect">
            <a:avLst/>
          </a:prstGeom>
        </p:spPr>
        <p:txBody>
          <a:bodyPr vert="horz" lIns="45720" tIns="45720" rIns="45720" bIns="45720" rtlCol="0" anchor="b">
            <a:normAutofit/>
          </a:bodyPr>
          <a:lstStyle/>
          <a:p>
            <a:pPr defTabSz="914400">
              <a:lnSpc>
                <a:spcPct val="90000"/>
              </a:lnSpc>
              <a:spcAft>
                <a:spcPts val="600"/>
              </a:spcAft>
              <a:buClr>
                <a:schemeClr val="accent1"/>
              </a:buClr>
            </a:pPr>
            <a:r>
              <a:rPr lang="en-US" sz="2800" dirty="0">
                <a:solidFill>
                  <a:srgbClr val="FFFFFF"/>
                </a:solidFill>
                <a:latin typeface="Comic Sans MS" panose="030F0702030302020204" pitchFamily="66" charset="0"/>
              </a:rPr>
              <a:t>In school, we follow the scheme Essential letters and sounds. </a:t>
            </a:r>
          </a:p>
          <a:p>
            <a:pPr defTabSz="914400">
              <a:lnSpc>
                <a:spcPct val="90000"/>
              </a:lnSpc>
              <a:spcAft>
                <a:spcPts val="600"/>
              </a:spcAft>
              <a:buClr>
                <a:schemeClr val="accent1"/>
              </a:buClr>
            </a:pPr>
            <a:endParaRPr lang="en-US" sz="2800" dirty="0">
              <a:solidFill>
                <a:srgbClr val="FFFFFF"/>
              </a:solidFill>
              <a:latin typeface="Comic Sans MS" panose="030F0702030302020204" pitchFamily="66" charset="0"/>
            </a:endParaRPr>
          </a:p>
          <a:p>
            <a:pPr defTabSz="914400">
              <a:lnSpc>
                <a:spcPct val="90000"/>
              </a:lnSpc>
              <a:spcAft>
                <a:spcPts val="600"/>
              </a:spcAft>
              <a:buClr>
                <a:schemeClr val="accent1"/>
              </a:buClr>
            </a:pPr>
            <a:r>
              <a:rPr lang="en-US" sz="2800" dirty="0">
                <a:solidFill>
                  <a:srgbClr val="FFFFFF"/>
                </a:solidFill>
                <a:latin typeface="Comic Sans MS" panose="030F0702030302020204" pitchFamily="66" charset="0"/>
              </a:rPr>
              <a:t>This is taught in EYFS and Year 1 through whole class lessons.</a:t>
            </a:r>
          </a:p>
          <a:p>
            <a:pPr defTabSz="914400">
              <a:lnSpc>
                <a:spcPct val="90000"/>
              </a:lnSpc>
              <a:spcAft>
                <a:spcPts val="600"/>
              </a:spcAft>
              <a:buClr>
                <a:schemeClr val="accent1"/>
              </a:buClr>
            </a:pPr>
            <a:r>
              <a:rPr lang="en-US" sz="2800" dirty="0">
                <a:solidFill>
                  <a:srgbClr val="FFFFFF"/>
                </a:solidFill>
                <a:latin typeface="Comic Sans MS" panose="030F0702030302020204" pitchFamily="66" charset="0"/>
              </a:rPr>
              <a:t> Year 2 and KS2  are taught as small groups and through Spelling lessons.</a:t>
            </a:r>
          </a:p>
        </p:txBody>
      </p:sp>
      <p:cxnSp>
        <p:nvCxnSpPr>
          <p:cNvPr id="16" name="Straight Connector 15">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normAutofit/>
          </a:bodyPr>
          <a:lstStyle/>
          <a:p>
            <a:r>
              <a:rPr lang="en-GB">
                <a:latin typeface="Comic Sans MS" panose="030F0702030302020204" pitchFamily="66" charset="0"/>
              </a:rPr>
              <a:t>What is phonics?</a:t>
            </a:r>
          </a:p>
        </p:txBody>
      </p:sp>
      <p:pic>
        <p:nvPicPr>
          <p:cNvPr id="4" name="Picture 3"/>
          <p:cNvPicPr>
            <a:picLocks noChangeAspect="1"/>
          </p:cNvPicPr>
          <p:nvPr/>
        </p:nvPicPr>
        <p:blipFill>
          <a:blip r:embed="rId2"/>
          <a:stretch>
            <a:fillRect/>
          </a:stretch>
        </p:blipFill>
        <p:spPr>
          <a:xfrm>
            <a:off x="768095" y="2754624"/>
            <a:ext cx="2711704" cy="2711704"/>
          </a:xfrm>
          <a:prstGeom prst="rect">
            <a:avLst/>
          </a:prstGeom>
        </p:spPr>
      </p:pic>
      <p:sp>
        <p:nvSpPr>
          <p:cNvPr id="3" name="Content Placeholder 2"/>
          <p:cNvSpPr>
            <a:spLocks noGrp="1"/>
          </p:cNvSpPr>
          <p:nvPr>
            <p:ph idx="1"/>
          </p:nvPr>
        </p:nvSpPr>
        <p:spPr>
          <a:xfrm>
            <a:off x="3797709" y="2286000"/>
            <a:ext cx="4260441" cy="4023360"/>
          </a:xfrm>
        </p:spPr>
        <p:txBody>
          <a:bodyPr>
            <a:normAutofit/>
          </a:bodyPr>
          <a:lstStyle/>
          <a:p>
            <a:r>
              <a:rPr lang="en-GB">
                <a:latin typeface="Comic Sans MS" panose="030F0702030302020204" pitchFamily="66" charset="0"/>
              </a:rPr>
              <a:t>It is a way of teaching reading where children are taught to read letters or groups of letters by saying the sound they represent.</a:t>
            </a:r>
          </a:p>
        </p:txBody>
      </p:sp>
    </p:spTree>
    <p:extLst>
      <p:ext uri="{BB962C8B-B14F-4D97-AF65-F5344CB8AC3E}">
        <p14:creationId xmlns:p14="http://schemas.microsoft.com/office/powerpoint/2010/main" val="3431864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bigImage" descr="http://ts2.mm.bing.net/th?id=H.4896401170170509&amp;pid=15.1&amp;H=92&amp;W=1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2406" y="1458119"/>
            <a:ext cx="237490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p:txBody>
          <a:bodyPr/>
          <a:lstStyle/>
          <a:p>
            <a:pPr eaLnBrk="1" hangingPunct="1"/>
            <a:endParaRPr lang="en-GB" altLang="en-US" dirty="0"/>
          </a:p>
          <a:p>
            <a:pPr eaLnBrk="1" hangingPunct="1"/>
            <a:r>
              <a:rPr lang="en-GB" altLang="en-US" sz="2400" dirty="0">
                <a:latin typeface="Comic Sans MS" panose="030F0702030302020204" pitchFamily="66" charset="0"/>
              </a:rPr>
              <a:t>26 letters of the alphabet</a:t>
            </a:r>
          </a:p>
          <a:p>
            <a:pPr eaLnBrk="1" hangingPunct="1"/>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44 sounds in the English Language</a:t>
            </a:r>
          </a:p>
          <a:p>
            <a:pPr eaLnBrk="1" hangingPunct="1"/>
            <a:r>
              <a:rPr lang="en-GB" altLang="en-US" sz="2400" dirty="0">
                <a:latin typeface="Comic Sans MS" panose="030F0702030302020204" pitchFamily="66" charset="0"/>
              </a:rPr>
              <a:t>144 different ways we put letters together to represent the sounds</a:t>
            </a:r>
          </a:p>
        </p:txBody>
      </p:sp>
      <p:pic>
        <p:nvPicPr>
          <p:cNvPr id="6149" name="bigImage" descr="http://ts3.mm.bing.net/th?id=H.4641456221192346&amp;pid=15.1&amp;H=139&amp;W=160"/>
          <p:cNvPicPr>
            <a:picLocks noChangeAspect="1" noChangeArrowheads="1"/>
          </p:cNvPicPr>
          <p:nvPr/>
        </p:nvPicPr>
        <p:blipFill>
          <a:blip r:embed="rId4">
            <a:extLst>
              <a:ext uri="{28A0092B-C50C-407E-A947-70E740481C1C}">
                <a14:useLocalDpi xmlns:a14="http://schemas.microsoft.com/office/drawing/2010/main" val="0"/>
              </a:ext>
            </a:extLst>
          </a:blip>
          <a:srcRect t="37225"/>
          <a:stretch>
            <a:fillRect/>
          </a:stretch>
        </p:blipFill>
        <p:spPr bwMode="auto">
          <a:xfrm>
            <a:off x="5148263" y="5013325"/>
            <a:ext cx="2808287"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 name="Title 1"/>
          <p:cNvSpPr>
            <a:spLocks noGrp="1"/>
          </p:cNvSpPr>
          <p:nvPr>
            <p:ph type="title"/>
          </p:nvPr>
        </p:nvSpPr>
        <p:spPr>
          <a:xfrm>
            <a:off x="611560" y="518605"/>
            <a:ext cx="7290054" cy="1499616"/>
          </a:xfrm>
        </p:spPr>
        <p:txBody>
          <a:bodyPr/>
          <a:lstStyle/>
          <a:p>
            <a:pPr eaLnBrk="1" hangingPunct="1"/>
            <a:r>
              <a:rPr lang="en-GB" altLang="en-US" b="1" dirty="0">
                <a:solidFill>
                  <a:srgbClr val="002060"/>
                </a:solidFill>
                <a:latin typeface="Comic Sans MS" panose="030F0702030302020204" pitchFamily="66" charset="0"/>
              </a:rPr>
              <a:t>Cracking the Code</a:t>
            </a:r>
          </a:p>
        </p:txBody>
      </p:sp>
    </p:spTree>
    <p:extLst>
      <p:ext uri="{BB962C8B-B14F-4D97-AF65-F5344CB8AC3E}">
        <p14:creationId xmlns:p14="http://schemas.microsoft.com/office/powerpoint/2010/main" val="29577120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10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10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21135" y="1340768"/>
            <a:ext cx="8064896" cy="5386610"/>
          </a:xfrm>
          <a:prstGeom prst="rect">
            <a:avLst/>
          </a:prstGeom>
          <a:noFill/>
        </p:spPr>
        <p:txBody>
          <a:bodyPr wrap="square" rtlCol="0">
            <a:spAutoFit/>
          </a:bodyPr>
          <a:lstStyle/>
          <a:p>
            <a:pPr>
              <a:spcAft>
                <a:spcPts val="1200"/>
              </a:spcAft>
            </a:pPr>
            <a:r>
              <a:rPr lang="en-GB" sz="2800" b="1" dirty="0">
                <a:latin typeface="Comic Sans MS" pitchFamily="66" charset="0"/>
              </a:rPr>
              <a:t>Phoneme  - </a:t>
            </a:r>
            <a:r>
              <a:rPr lang="en-GB" sz="2000" b="1" dirty="0">
                <a:latin typeface="Comic Sans MS" pitchFamily="66" charset="0"/>
              </a:rPr>
              <a:t>sounds that make up words</a:t>
            </a:r>
            <a:r>
              <a:rPr lang="en-GB" sz="2800" b="1" dirty="0">
                <a:latin typeface="Comic Sans MS" pitchFamily="66" charset="0"/>
              </a:rPr>
              <a:t>.</a:t>
            </a:r>
            <a:endParaRPr lang="en-GB" dirty="0">
              <a:latin typeface="Comic Sans MS" pitchFamily="66" charset="0"/>
            </a:endParaRPr>
          </a:p>
          <a:p>
            <a:pPr>
              <a:spcAft>
                <a:spcPts val="1200"/>
              </a:spcAft>
            </a:pPr>
            <a:r>
              <a:rPr lang="en-US" sz="2800" b="1" dirty="0">
                <a:solidFill>
                  <a:schemeClr val="accent1"/>
                </a:solidFill>
                <a:latin typeface="Comic Sans MS" pitchFamily="66" charset="0"/>
              </a:rPr>
              <a:t>Graphemes – </a:t>
            </a:r>
            <a:r>
              <a:rPr lang="en-US" sz="2000" b="1" dirty="0">
                <a:solidFill>
                  <a:schemeClr val="accent1"/>
                </a:solidFill>
                <a:latin typeface="Comic Sans MS" pitchFamily="66" charset="0"/>
              </a:rPr>
              <a:t>the letters that represent sounds.</a:t>
            </a:r>
            <a:endParaRPr lang="en-GB" dirty="0">
              <a:solidFill>
                <a:schemeClr val="accent1"/>
              </a:solidFill>
              <a:latin typeface="Comic Sans MS" pitchFamily="66" charset="0"/>
            </a:endParaRPr>
          </a:p>
          <a:p>
            <a:pPr>
              <a:spcAft>
                <a:spcPts val="1200"/>
              </a:spcAft>
            </a:pPr>
            <a:r>
              <a:rPr lang="en-US" sz="2800" b="1" dirty="0">
                <a:latin typeface="Comic Sans MS" pitchFamily="66" charset="0"/>
              </a:rPr>
              <a:t>Segmenting and blending</a:t>
            </a:r>
            <a:r>
              <a:rPr lang="en-US" sz="2800" dirty="0">
                <a:latin typeface="Comic Sans MS" pitchFamily="66" charset="0"/>
              </a:rPr>
              <a:t> </a:t>
            </a:r>
            <a:endParaRPr lang="en-GB" dirty="0">
              <a:latin typeface="Comic Sans MS" pitchFamily="66" charset="0"/>
            </a:endParaRPr>
          </a:p>
          <a:p>
            <a:pPr>
              <a:spcAft>
                <a:spcPts val="1200"/>
              </a:spcAft>
            </a:pPr>
            <a:r>
              <a:rPr lang="en-GB" sz="2800" b="1" dirty="0">
                <a:solidFill>
                  <a:schemeClr val="accent1"/>
                </a:solidFill>
                <a:latin typeface="Comic Sans MS" pitchFamily="66" charset="0"/>
              </a:rPr>
              <a:t>Digraph – </a:t>
            </a:r>
            <a:r>
              <a:rPr lang="en-GB" sz="2000" b="1" dirty="0">
                <a:solidFill>
                  <a:schemeClr val="accent1"/>
                </a:solidFill>
                <a:latin typeface="Comic Sans MS" pitchFamily="66" charset="0"/>
              </a:rPr>
              <a:t>a sound made up of two letters e.g. SH.</a:t>
            </a:r>
            <a:endParaRPr lang="en-GB" dirty="0">
              <a:solidFill>
                <a:schemeClr val="accent1"/>
              </a:solidFill>
              <a:latin typeface="Comic Sans MS" pitchFamily="66" charset="0"/>
            </a:endParaRPr>
          </a:p>
          <a:p>
            <a:pPr>
              <a:spcAft>
                <a:spcPts val="1200"/>
              </a:spcAft>
            </a:pPr>
            <a:r>
              <a:rPr lang="en-GB" sz="2800" b="1" dirty="0" err="1">
                <a:latin typeface="Comic Sans MS" pitchFamily="66" charset="0"/>
              </a:rPr>
              <a:t>Trigraph</a:t>
            </a:r>
            <a:r>
              <a:rPr lang="en-GB" sz="2800" b="1" dirty="0">
                <a:latin typeface="Comic Sans MS" pitchFamily="66" charset="0"/>
              </a:rPr>
              <a:t> – </a:t>
            </a:r>
            <a:r>
              <a:rPr lang="en-GB" sz="2000" b="1" dirty="0">
                <a:latin typeface="Comic Sans MS" pitchFamily="66" charset="0"/>
              </a:rPr>
              <a:t>a sound made up of three letters e.g. IGH.</a:t>
            </a:r>
            <a:endParaRPr lang="en-GB" dirty="0">
              <a:latin typeface="Comic Sans MS" pitchFamily="66" charset="0"/>
            </a:endParaRPr>
          </a:p>
          <a:p>
            <a:pPr>
              <a:spcAft>
                <a:spcPts val="1200"/>
              </a:spcAft>
            </a:pPr>
            <a:r>
              <a:rPr lang="en-GB" sz="2800" b="1" dirty="0">
                <a:solidFill>
                  <a:schemeClr val="accent1"/>
                </a:solidFill>
                <a:latin typeface="Comic Sans MS" pitchFamily="66" charset="0"/>
              </a:rPr>
              <a:t>Split digraph – </a:t>
            </a:r>
            <a:r>
              <a:rPr lang="en-GB" sz="2000" b="1" dirty="0">
                <a:solidFill>
                  <a:schemeClr val="accent1"/>
                </a:solidFill>
                <a:latin typeface="Comic Sans MS" pitchFamily="66" charset="0"/>
              </a:rPr>
              <a:t>a sound made up of split letters e.g. m</a:t>
            </a:r>
            <a:r>
              <a:rPr lang="en-GB" sz="2000" b="1" dirty="0">
                <a:latin typeface="Comic Sans MS" pitchFamily="66" charset="0"/>
              </a:rPr>
              <a:t>a</a:t>
            </a:r>
            <a:r>
              <a:rPr lang="en-GB" sz="2000" b="1" dirty="0">
                <a:solidFill>
                  <a:schemeClr val="accent1"/>
                </a:solidFill>
                <a:latin typeface="Comic Sans MS" pitchFamily="66" charset="0"/>
              </a:rPr>
              <a:t>k</a:t>
            </a:r>
            <a:r>
              <a:rPr lang="en-GB" sz="2000" b="1" dirty="0">
                <a:latin typeface="Comic Sans MS" pitchFamily="66" charset="0"/>
              </a:rPr>
              <a:t>e</a:t>
            </a:r>
            <a:r>
              <a:rPr lang="en-GB" sz="2000" b="1" dirty="0">
                <a:solidFill>
                  <a:schemeClr val="accent1"/>
                </a:solidFill>
                <a:latin typeface="Comic Sans MS" pitchFamily="66" charset="0"/>
              </a:rPr>
              <a:t>.</a:t>
            </a:r>
          </a:p>
          <a:p>
            <a:pPr>
              <a:spcAft>
                <a:spcPts val="1200"/>
              </a:spcAft>
            </a:pPr>
            <a:r>
              <a:rPr lang="en-GB" sz="2800" b="1" dirty="0">
                <a:latin typeface="Comic Sans MS" pitchFamily="66" charset="0"/>
              </a:rPr>
              <a:t>Adjacent Consonants </a:t>
            </a:r>
            <a:r>
              <a:rPr lang="en-GB" sz="2000" b="1" dirty="0">
                <a:latin typeface="Comic Sans MS" pitchFamily="66" charset="0"/>
              </a:rPr>
              <a:t>– groups of consonants that keep their individual sounds but often appear together.</a:t>
            </a:r>
            <a:endParaRPr lang="en-GB" sz="2000" dirty="0">
              <a:latin typeface="Comic Sans MS" pitchFamily="66" charset="0"/>
            </a:endParaRPr>
          </a:p>
          <a:p>
            <a:pPr>
              <a:spcAft>
                <a:spcPts val="1200"/>
              </a:spcAft>
            </a:pPr>
            <a:r>
              <a:rPr lang="en-GB" sz="2800" b="1" dirty="0">
                <a:solidFill>
                  <a:schemeClr val="accent1"/>
                </a:solidFill>
                <a:latin typeface="Comic Sans MS" pitchFamily="66" charset="0"/>
              </a:rPr>
              <a:t>Abbreviations CVC, CCVC, VC words</a:t>
            </a:r>
          </a:p>
        </p:txBody>
      </p:sp>
      <p:sp>
        <p:nvSpPr>
          <p:cNvPr id="6" name="TextBox 5"/>
          <p:cNvSpPr txBox="1"/>
          <p:nvPr/>
        </p:nvSpPr>
        <p:spPr>
          <a:xfrm>
            <a:off x="539552" y="188640"/>
            <a:ext cx="7704856" cy="584775"/>
          </a:xfrm>
          <a:prstGeom prst="rect">
            <a:avLst/>
          </a:prstGeom>
          <a:noFill/>
        </p:spPr>
        <p:txBody>
          <a:bodyPr wrap="square" rtlCol="0">
            <a:spAutoFit/>
          </a:bodyPr>
          <a:lstStyle/>
          <a:p>
            <a:endParaRPr lang="en-GB" sz="3200" dirty="0">
              <a:latin typeface="Comic Sans MS" pitchFamily="66" charset="0"/>
            </a:endParaRPr>
          </a:p>
        </p:txBody>
      </p:sp>
      <p:sp>
        <p:nvSpPr>
          <p:cNvPr id="4" name="Title 1"/>
          <p:cNvSpPr>
            <a:spLocks noGrp="1"/>
          </p:cNvSpPr>
          <p:nvPr>
            <p:ph type="title"/>
          </p:nvPr>
        </p:nvSpPr>
        <p:spPr>
          <a:xfrm>
            <a:off x="530445" y="620688"/>
            <a:ext cx="8229600" cy="634082"/>
          </a:xfrm>
        </p:spPr>
        <p:txBody>
          <a:bodyPr>
            <a:normAutofit fontScale="90000"/>
          </a:bodyPr>
          <a:lstStyle/>
          <a:p>
            <a:pPr algn="ctr"/>
            <a:r>
              <a:rPr lang="en-GB" sz="6000" dirty="0">
                <a:latin typeface="Comic Sans MS" pitchFamily="66" charset="0"/>
              </a:rPr>
              <a:t>Key Terms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p:nvPr>
        </p:nvSpPr>
        <p:spPr>
          <a:xfrm>
            <a:off x="768096" y="1124744"/>
            <a:ext cx="7290054" cy="960088"/>
          </a:xfrm>
        </p:spPr>
        <p:txBody>
          <a:bodyPr>
            <a:normAutofit/>
          </a:bodyPr>
          <a:lstStyle/>
          <a:p>
            <a:pPr algn="ctr"/>
            <a:r>
              <a:rPr lang="en-GB" sz="3200" dirty="0">
                <a:latin typeface="Comic Sans MS" pitchFamily="66" charset="0"/>
              </a:rPr>
              <a:t>Phase 1 – Skill Development</a:t>
            </a:r>
          </a:p>
        </p:txBody>
      </p:sp>
      <p:graphicFrame>
        <p:nvGraphicFramePr>
          <p:cNvPr id="13" name="Content Placeholder 2">
            <a:extLst>
              <a:ext uri="{FF2B5EF4-FFF2-40B4-BE49-F238E27FC236}">
                <a16:creationId xmlns:a16="http://schemas.microsoft.com/office/drawing/2014/main" id="{2260BE67-BF38-4C24-861F-3680812D43CB}"/>
              </a:ext>
            </a:extLst>
          </p:cNvPr>
          <p:cNvGraphicFramePr>
            <a:graphicFrameLocks noGrp="1"/>
          </p:cNvGraphicFramePr>
          <p:nvPr>
            <p:ph idx="1"/>
            <p:extLst>
              <p:ext uri="{D42A27DB-BD31-4B8C-83A1-F6EECF244321}">
                <p14:modId xmlns:p14="http://schemas.microsoft.com/office/powerpoint/2010/main" val="440812413"/>
              </p:ext>
            </p:extLst>
          </p:nvPr>
        </p:nvGraphicFramePr>
        <p:xfrm>
          <a:off x="768350" y="2286000"/>
          <a:ext cx="7289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4CE1887A-3146-48E6-ACF7-A3968C263FEE}"/>
              </a:ext>
            </a:extLst>
          </p:cNvPr>
          <p:cNvSpPr txBox="1"/>
          <p:nvPr/>
        </p:nvSpPr>
        <p:spPr>
          <a:xfrm>
            <a:off x="683568" y="404664"/>
            <a:ext cx="2808312" cy="369332"/>
          </a:xfrm>
          <a:prstGeom prst="rect">
            <a:avLst/>
          </a:prstGeom>
          <a:noFill/>
        </p:spPr>
        <p:txBody>
          <a:bodyPr wrap="square" rtlCol="0">
            <a:spAutoFit/>
          </a:bodyPr>
          <a:lstStyle/>
          <a:p>
            <a:r>
              <a:rPr lang="en-GB" dirty="0"/>
              <a:t>What Phases will be taught?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02470"/>
            <a:ext cx="8496944" cy="1143000"/>
          </a:xfrm>
        </p:spPr>
        <p:txBody>
          <a:bodyPr>
            <a:normAutofit fontScale="90000"/>
          </a:bodyPr>
          <a:lstStyle/>
          <a:p>
            <a:pPr algn="ctr"/>
            <a:r>
              <a:rPr lang="en-GB" sz="6000" dirty="0">
                <a:latin typeface="Comic Sans MS" pitchFamily="66" charset="0"/>
              </a:rPr>
              <a:t>Phase 2 – First Letters</a:t>
            </a:r>
          </a:p>
        </p:txBody>
      </p:sp>
      <p:sp>
        <p:nvSpPr>
          <p:cNvPr id="3" name="Content Placeholder 2"/>
          <p:cNvSpPr>
            <a:spLocks noGrp="1"/>
          </p:cNvSpPr>
          <p:nvPr>
            <p:ph idx="1"/>
          </p:nvPr>
        </p:nvSpPr>
        <p:spPr>
          <a:xfrm>
            <a:off x="179512" y="1412776"/>
            <a:ext cx="8496944" cy="4873752"/>
          </a:xfrm>
        </p:spPr>
        <p:txBody>
          <a:bodyPr>
            <a:noAutofit/>
          </a:bodyPr>
          <a:lstStyle/>
          <a:p>
            <a:endParaRPr lang="en-GB" sz="4800" b="1" dirty="0">
              <a:latin typeface="Comic Sans MS" pitchFamily="66" charset="0"/>
            </a:endParaRPr>
          </a:p>
          <a:p>
            <a:r>
              <a:rPr lang="en-GB" sz="4800" b="1" dirty="0">
                <a:latin typeface="Comic Sans MS" pitchFamily="66" charset="0"/>
              </a:rPr>
              <a:t>Set 1</a:t>
            </a:r>
            <a:r>
              <a:rPr lang="en-GB" sz="4800" dirty="0">
                <a:latin typeface="Comic Sans MS" pitchFamily="66" charset="0"/>
              </a:rPr>
              <a:t>: s, a, t, p</a:t>
            </a:r>
          </a:p>
          <a:p>
            <a:r>
              <a:rPr lang="en-GB" sz="4800" b="1" dirty="0">
                <a:latin typeface="Comic Sans MS" pitchFamily="66" charset="0"/>
              </a:rPr>
              <a:t>Set 2</a:t>
            </a:r>
            <a:r>
              <a:rPr lang="en-GB" sz="4800" dirty="0">
                <a:latin typeface="Comic Sans MS" pitchFamily="66" charset="0"/>
              </a:rPr>
              <a:t>: </a:t>
            </a:r>
            <a:r>
              <a:rPr lang="en-GB" sz="4800" dirty="0" err="1">
                <a:latin typeface="Comic Sans MS" pitchFamily="66" charset="0"/>
              </a:rPr>
              <a:t>i</a:t>
            </a:r>
            <a:r>
              <a:rPr lang="en-GB" sz="4800" dirty="0">
                <a:latin typeface="Comic Sans MS" pitchFamily="66" charset="0"/>
              </a:rPr>
              <a:t>, n, m, d</a:t>
            </a:r>
          </a:p>
          <a:p>
            <a:r>
              <a:rPr lang="en-GB" sz="4800" b="1" dirty="0">
                <a:latin typeface="Comic Sans MS" pitchFamily="66" charset="0"/>
              </a:rPr>
              <a:t>Set 3</a:t>
            </a:r>
            <a:r>
              <a:rPr lang="en-GB" sz="4800" dirty="0">
                <a:latin typeface="Comic Sans MS" pitchFamily="66" charset="0"/>
              </a:rPr>
              <a:t>: g, o, c, k</a:t>
            </a:r>
          </a:p>
          <a:p>
            <a:r>
              <a:rPr lang="en-GB" sz="4800" b="1" dirty="0">
                <a:latin typeface="Comic Sans MS" pitchFamily="66" charset="0"/>
              </a:rPr>
              <a:t>Set 4</a:t>
            </a:r>
            <a:r>
              <a:rPr lang="en-GB" sz="4800" dirty="0">
                <a:latin typeface="Comic Sans MS" pitchFamily="66" charset="0"/>
              </a:rPr>
              <a:t>: ck, e, u, r</a:t>
            </a:r>
          </a:p>
          <a:p>
            <a:r>
              <a:rPr lang="en-GB" sz="4800" b="1" dirty="0">
                <a:latin typeface="Comic Sans MS" pitchFamily="66" charset="0"/>
              </a:rPr>
              <a:t>Set 5</a:t>
            </a:r>
            <a:r>
              <a:rPr lang="en-GB" sz="4800" dirty="0">
                <a:latin typeface="Comic Sans MS" pitchFamily="66" charset="0"/>
              </a:rPr>
              <a:t>: h, b, f, ff, l, </a:t>
            </a:r>
            <a:r>
              <a:rPr lang="en-GB" sz="4800" dirty="0" err="1">
                <a:latin typeface="Comic Sans MS" pitchFamily="66" charset="0"/>
              </a:rPr>
              <a:t>ll</a:t>
            </a:r>
            <a:r>
              <a:rPr lang="en-GB" sz="4800" dirty="0">
                <a:latin typeface="Comic Sans MS" pitchFamily="66" charset="0"/>
              </a:rPr>
              <a:t>, ss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334" y="364086"/>
            <a:ext cx="8496944" cy="1499616"/>
          </a:xfrm>
        </p:spPr>
        <p:txBody>
          <a:bodyPr>
            <a:normAutofit fontScale="90000"/>
          </a:bodyPr>
          <a:lstStyle/>
          <a:p>
            <a:pPr algn="ctr"/>
            <a:r>
              <a:rPr lang="en-GB" sz="6000" dirty="0">
                <a:latin typeface="Comic Sans MS" pitchFamily="66" charset="0"/>
              </a:rPr>
              <a:t>Phase 3 - Expansion</a:t>
            </a:r>
          </a:p>
        </p:txBody>
      </p:sp>
      <p:sp>
        <p:nvSpPr>
          <p:cNvPr id="3" name="Content Placeholder 2"/>
          <p:cNvSpPr>
            <a:spLocks noGrp="1"/>
          </p:cNvSpPr>
          <p:nvPr>
            <p:ph idx="1"/>
          </p:nvPr>
        </p:nvSpPr>
        <p:spPr>
          <a:xfrm>
            <a:off x="179512" y="1412776"/>
            <a:ext cx="8496944" cy="5061176"/>
          </a:xfrm>
        </p:spPr>
        <p:txBody>
          <a:bodyPr>
            <a:normAutofit/>
          </a:bodyPr>
          <a:lstStyle/>
          <a:p>
            <a:endParaRPr lang="en-GB" sz="4000" b="1" dirty="0">
              <a:latin typeface="Comic Sans MS" pitchFamily="66" charset="0"/>
            </a:endParaRPr>
          </a:p>
          <a:p>
            <a:pPr marL="0" indent="0">
              <a:buNone/>
            </a:pPr>
            <a:r>
              <a:rPr lang="en-GB" sz="4000" b="1" dirty="0">
                <a:latin typeface="Comic Sans MS" pitchFamily="66" charset="0"/>
              </a:rPr>
              <a:t>Set 6:</a:t>
            </a:r>
            <a:r>
              <a:rPr lang="en-GB" sz="4000" dirty="0">
                <a:latin typeface="Comic Sans MS" pitchFamily="66" charset="0"/>
              </a:rPr>
              <a:t> j, v, w, x</a:t>
            </a:r>
          </a:p>
          <a:p>
            <a:pPr marL="0" indent="0">
              <a:buNone/>
            </a:pPr>
            <a:r>
              <a:rPr lang="en-GB" sz="4000" b="1" dirty="0">
                <a:latin typeface="Comic Sans MS" pitchFamily="66" charset="0"/>
              </a:rPr>
              <a:t>Set 7</a:t>
            </a:r>
            <a:r>
              <a:rPr lang="en-GB" sz="4000" dirty="0">
                <a:latin typeface="Comic Sans MS" pitchFamily="66" charset="0"/>
              </a:rPr>
              <a:t>: y, z, </a:t>
            </a:r>
            <a:r>
              <a:rPr lang="en-GB" sz="4000" dirty="0" err="1">
                <a:latin typeface="Comic Sans MS" pitchFamily="66" charset="0"/>
              </a:rPr>
              <a:t>zz</a:t>
            </a:r>
            <a:r>
              <a:rPr lang="en-GB" sz="4000" dirty="0">
                <a:latin typeface="Comic Sans MS" pitchFamily="66" charset="0"/>
              </a:rPr>
              <a:t>, </a:t>
            </a:r>
            <a:r>
              <a:rPr lang="en-GB" sz="4000" dirty="0" err="1">
                <a:latin typeface="Comic Sans MS" pitchFamily="66" charset="0"/>
              </a:rPr>
              <a:t>qu</a:t>
            </a:r>
            <a:endParaRPr lang="en-GB" sz="4000" dirty="0">
              <a:latin typeface="Comic Sans MS" pitchFamily="66" charset="0"/>
            </a:endParaRPr>
          </a:p>
          <a:p>
            <a:pPr marL="0" indent="0">
              <a:buNone/>
            </a:pPr>
            <a:r>
              <a:rPr lang="en-GB" sz="4000" b="1" dirty="0">
                <a:latin typeface="Comic Sans MS" pitchFamily="66" charset="0"/>
              </a:rPr>
              <a:t>Consonant digraphs</a:t>
            </a:r>
            <a:r>
              <a:rPr lang="en-GB" sz="4000" dirty="0">
                <a:latin typeface="Comic Sans MS" pitchFamily="66" charset="0"/>
              </a:rPr>
              <a:t>: </a:t>
            </a:r>
            <a:r>
              <a:rPr lang="en-GB" sz="4000" dirty="0" err="1">
                <a:latin typeface="Comic Sans MS" pitchFamily="66" charset="0"/>
              </a:rPr>
              <a:t>ch</a:t>
            </a:r>
            <a:r>
              <a:rPr lang="en-GB" sz="4000" dirty="0">
                <a:latin typeface="Comic Sans MS" pitchFamily="66" charset="0"/>
              </a:rPr>
              <a:t>, </a:t>
            </a:r>
            <a:r>
              <a:rPr lang="en-GB" sz="4000" dirty="0" err="1">
                <a:latin typeface="Comic Sans MS" pitchFamily="66" charset="0"/>
              </a:rPr>
              <a:t>sh</a:t>
            </a:r>
            <a:r>
              <a:rPr lang="en-GB" sz="4000" dirty="0">
                <a:latin typeface="Comic Sans MS" pitchFamily="66" charset="0"/>
              </a:rPr>
              <a:t>, </a:t>
            </a:r>
            <a:r>
              <a:rPr lang="en-GB" sz="4000" dirty="0" err="1">
                <a:latin typeface="Comic Sans MS" pitchFamily="66" charset="0"/>
              </a:rPr>
              <a:t>th</a:t>
            </a:r>
            <a:r>
              <a:rPr lang="en-GB" sz="4000" dirty="0">
                <a:latin typeface="Comic Sans MS" pitchFamily="66" charset="0"/>
              </a:rPr>
              <a:t>, </a:t>
            </a:r>
            <a:r>
              <a:rPr lang="en-GB" sz="4000" dirty="0" err="1">
                <a:latin typeface="Comic Sans MS" pitchFamily="66" charset="0"/>
              </a:rPr>
              <a:t>ng</a:t>
            </a:r>
            <a:endParaRPr lang="en-GB" sz="4000" dirty="0">
              <a:latin typeface="Comic Sans MS" pitchFamily="66" charset="0"/>
            </a:endParaRPr>
          </a:p>
          <a:p>
            <a:pPr marL="0" indent="0">
              <a:buNone/>
            </a:pPr>
            <a:r>
              <a:rPr lang="en-GB" sz="4000" b="1" dirty="0">
                <a:latin typeface="Comic Sans MS" pitchFamily="66" charset="0"/>
              </a:rPr>
              <a:t>Digraphs and trigraphs</a:t>
            </a:r>
            <a:r>
              <a:rPr lang="en-GB" sz="4000" dirty="0">
                <a:latin typeface="Comic Sans MS" pitchFamily="66" charset="0"/>
              </a:rPr>
              <a:t>: ai, </a:t>
            </a:r>
            <a:r>
              <a:rPr lang="en-GB" sz="4000" dirty="0" err="1">
                <a:latin typeface="Comic Sans MS" pitchFamily="66" charset="0"/>
              </a:rPr>
              <a:t>ee</a:t>
            </a:r>
            <a:r>
              <a:rPr lang="en-GB" sz="4000" dirty="0">
                <a:latin typeface="Comic Sans MS" pitchFamily="66" charset="0"/>
              </a:rPr>
              <a:t>, </a:t>
            </a:r>
            <a:r>
              <a:rPr lang="en-GB" sz="4000" dirty="0" err="1">
                <a:latin typeface="Comic Sans MS" pitchFamily="66" charset="0"/>
              </a:rPr>
              <a:t>igh</a:t>
            </a:r>
            <a:r>
              <a:rPr lang="en-GB" sz="4000" dirty="0">
                <a:latin typeface="Comic Sans MS" pitchFamily="66" charset="0"/>
              </a:rPr>
              <a:t>, </a:t>
            </a:r>
            <a:r>
              <a:rPr lang="en-GB" sz="4000" dirty="0" err="1">
                <a:latin typeface="Comic Sans MS" pitchFamily="66" charset="0"/>
              </a:rPr>
              <a:t>oa</a:t>
            </a:r>
            <a:r>
              <a:rPr lang="en-GB" sz="4000" dirty="0">
                <a:latin typeface="Comic Sans MS" pitchFamily="66" charset="0"/>
              </a:rPr>
              <a:t>, </a:t>
            </a:r>
            <a:r>
              <a:rPr lang="en-GB" sz="4000" dirty="0" err="1">
                <a:latin typeface="Comic Sans MS" pitchFamily="66" charset="0"/>
              </a:rPr>
              <a:t>oo</a:t>
            </a:r>
            <a:r>
              <a:rPr lang="en-GB" sz="4000" dirty="0">
                <a:latin typeface="Comic Sans MS" pitchFamily="66" charset="0"/>
              </a:rPr>
              <a:t>, </a:t>
            </a:r>
            <a:r>
              <a:rPr lang="en-GB" sz="4000" dirty="0" err="1">
                <a:latin typeface="Comic Sans MS" pitchFamily="66" charset="0"/>
              </a:rPr>
              <a:t>ar</a:t>
            </a:r>
            <a:r>
              <a:rPr lang="en-GB" sz="4000" dirty="0">
                <a:latin typeface="Comic Sans MS" pitchFamily="66" charset="0"/>
              </a:rPr>
              <a:t>, or, </a:t>
            </a:r>
            <a:r>
              <a:rPr lang="en-GB" sz="4000" dirty="0" err="1">
                <a:latin typeface="Comic Sans MS" pitchFamily="66" charset="0"/>
              </a:rPr>
              <a:t>ur</a:t>
            </a:r>
            <a:r>
              <a:rPr lang="en-GB" sz="4000" dirty="0">
                <a:latin typeface="Comic Sans MS" pitchFamily="66" charset="0"/>
              </a:rPr>
              <a:t>, ow, oi, ear, air, </a:t>
            </a:r>
            <a:r>
              <a:rPr lang="en-GB" sz="4000" dirty="0" err="1">
                <a:latin typeface="Comic Sans MS" pitchFamily="66" charset="0"/>
              </a:rPr>
              <a:t>ure</a:t>
            </a:r>
            <a:r>
              <a:rPr lang="en-GB" sz="4000" dirty="0">
                <a:latin typeface="Comic Sans MS" pitchFamily="66" charset="0"/>
              </a:rPr>
              <a:t>, er</a:t>
            </a:r>
          </a:p>
          <a:p>
            <a:pPr>
              <a:lnSpc>
                <a:spcPct val="150000"/>
              </a:lnSpc>
            </a:pPr>
            <a:endParaRPr lang="en-GB" dirty="0">
              <a:latin typeface="Comic Sans MS" pitchFamily="66" charset="0"/>
            </a:endParaRPr>
          </a:p>
        </p:txBody>
      </p:sp>
      <p:sp>
        <p:nvSpPr>
          <p:cNvPr id="4" name="Oval 3">
            <a:extLst>
              <a:ext uri="{FF2B5EF4-FFF2-40B4-BE49-F238E27FC236}">
                <a16:creationId xmlns:a16="http://schemas.microsoft.com/office/drawing/2014/main" id="{E9B3E0BB-13ED-4298-A0B3-164604F5FC6C}"/>
              </a:ext>
            </a:extLst>
          </p:cNvPr>
          <p:cNvSpPr/>
          <p:nvPr/>
        </p:nvSpPr>
        <p:spPr>
          <a:xfrm>
            <a:off x="4373251" y="545853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36347D3-4F19-496D-AA66-B72D00CAB34C}"/>
              </a:ext>
            </a:extLst>
          </p:cNvPr>
          <p:cNvSpPr/>
          <p:nvPr/>
        </p:nvSpPr>
        <p:spPr>
          <a:xfrm>
            <a:off x="5169871" y="5488097"/>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BA223D23-CECF-4C67-9A6E-169DDC8C9EF5}"/>
              </a:ext>
            </a:extLst>
          </p:cNvPr>
          <p:cNvSpPr/>
          <p:nvPr/>
        </p:nvSpPr>
        <p:spPr>
          <a:xfrm>
            <a:off x="7745519" y="4930269"/>
            <a:ext cx="783927" cy="552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00ECA3B7-47CB-49B5-9B85-480953984444}"/>
              </a:ext>
            </a:extLst>
          </p:cNvPr>
          <p:cNvSpPr/>
          <p:nvPr/>
        </p:nvSpPr>
        <p:spPr>
          <a:xfrm>
            <a:off x="6127602" y="4922291"/>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AC66DD6-475A-423D-A79F-7D9BFA2AE21E}"/>
              </a:ext>
            </a:extLst>
          </p:cNvPr>
          <p:cNvSpPr/>
          <p:nvPr/>
        </p:nvSpPr>
        <p:spPr>
          <a:xfrm>
            <a:off x="251520" y="545853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5F7A5F3-8A2E-47B4-8F85-C45B6EAE7168}"/>
              </a:ext>
            </a:extLst>
          </p:cNvPr>
          <p:cNvSpPr/>
          <p:nvPr/>
        </p:nvSpPr>
        <p:spPr>
          <a:xfrm>
            <a:off x="1077992" y="5452093"/>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B3967394-5DE2-4B47-9A6E-702F4C2C8B9C}"/>
              </a:ext>
            </a:extLst>
          </p:cNvPr>
          <p:cNvSpPr/>
          <p:nvPr/>
        </p:nvSpPr>
        <p:spPr>
          <a:xfrm>
            <a:off x="1904464" y="545853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3443FD1-4240-49F0-A484-483EEC55B912}"/>
              </a:ext>
            </a:extLst>
          </p:cNvPr>
          <p:cNvSpPr/>
          <p:nvPr/>
        </p:nvSpPr>
        <p:spPr>
          <a:xfrm>
            <a:off x="2730936" y="545853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34AF2C2-6A48-4D27-9ADF-AA09FF375994}"/>
              </a:ext>
            </a:extLst>
          </p:cNvPr>
          <p:cNvSpPr/>
          <p:nvPr/>
        </p:nvSpPr>
        <p:spPr>
          <a:xfrm>
            <a:off x="3516927" y="5488097"/>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E1B8A5BD-34A9-47AE-AA1E-02059A8AB1D0}"/>
              </a:ext>
            </a:extLst>
          </p:cNvPr>
          <p:cNvSpPr/>
          <p:nvPr/>
        </p:nvSpPr>
        <p:spPr>
          <a:xfrm>
            <a:off x="6947831" y="4886287"/>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DF80DC77-0A0A-4231-8EC0-6A95F58168D5}"/>
              </a:ext>
            </a:extLst>
          </p:cNvPr>
          <p:cNvSpPr/>
          <p:nvPr/>
        </p:nvSpPr>
        <p:spPr>
          <a:xfrm>
            <a:off x="1294016" y="604892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CD3067E-BC1F-4C32-91CC-B92D9FB39DFA}"/>
              </a:ext>
            </a:extLst>
          </p:cNvPr>
          <p:cNvSpPr/>
          <p:nvPr/>
        </p:nvSpPr>
        <p:spPr>
          <a:xfrm>
            <a:off x="6804248" y="5475264"/>
            <a:ext cx="783927" cy="552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1F90F54C-556B-48A5-A1AF-11CADC504562}"/>
              </a:ext>
            </a:extLst>
          </p:cNvPr>
          <p:cNvSpPr/>
          <p:nvPr/>
        </p:nvSpPr>
        <p:spPr>
          <a:xfrm>
            <a:off x="219514" y="6093296"/>
            <a:ext cx="783927" cy="552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BC8ACE00-215B-47D5-91E1-0A0160E21D78}"/>
              </a:ext>
            </a:extLst>
          </p:cNvPr>
          <p:cNvSpPr/>
          <p:nvPr/>
        </p:nvSpPr>
        <p:spPr>
          <a:xfrm>
            <a:off x="5778420" y="5504824"/>
            <a:ext cx="783927" cy="552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8496944" cy="1143000"/>
          </a:xfrm>
        </p:spPr>
        <p:txBody>
          <a:bodyPr>
            <a:normAutofit fontScale="90000"/>
          </a:bodyPr>
          <a:lstStyle/>
          <a:p>
            <a:pPr algn="ctr"/>
            <a:r>
              <a:rPr lang="en-GB" sz="6000" dirty="0">
                <a:latin typeface="Comic Sans MS" pitchFamily="66" charset="0"/>
              </a:rPr>
              <a:t>Phase 4 - Consolidation</a:t>
            </a:r>
          </a:p>
        </p:txBody>
      </p:sp>
      <p:sp>
        <p:nvSpPr>
          <p:cNvPr id="3" name="Content Placeholder 2"/>
          <p:cNvSpPr>
            <a:spLocks noGrp="1"/>
          </p:cNvSpPr>
          <p:nvPr>
            <p:ph idx="1"/>
          </p:nvPr>
        </p:nvSpPr>
        <p:spPr>
          <a:xfrm>
            <a:off x="179512" y="1988840"/>
            <a:ext cx="8496944" cy="4485112"/>
          </a:xfrm>
        </p:spPr>
        <p:txBody>
          <a:bodyPr>
            <a:normAutofit/>
          </a:bodyPr>
          <a:lstStyle/>
          <a:p>
            <a:pPr algn="ctr"/>
            <a:r>
              <a:rPr lang="en-GB" sz="4000" dirty="0">
                <a:latin typeface="Comic Sans MS" pitchFamily="66" charset="0"/>
              </a:rPr>
              <a:t>This phase consolidates all the children have learnt in the previous phases.</a:t>
            </a:r>
          </a:p>
          <a:p>
            <a:pPr algn="ctr"/>
            <a:endParaRPr lang="en-GB" sz="4400" dirty="0">
              <a:latin typeface="Comic Sans MS" pitchFamily="66" charset="0"/>
            </a:endParaRPr>
          </a:p>
          <a:p>
            <a:r>
              <a:rPr lang="en-GB" sz="4400" dirty="0">
                <a:latin typeface="Comic Sans MS" pitchFamily="66" charset="0"/>
              </a:rPr>
              <a:t>Includes adjacent consonants </a:t>
            </a:r>
          </a:p>
          <a:p>
            <a:pPr marL="0" indent="0">
              <a:buNone/>
            </a:pPr>
            <a:r>
              <a:rPr lang="en-GB" sz="4400" dirty="0">
                <a:latin typeface="Comic Sans MS" pitchFamily="66" charset="0"/>
              </a:rPr>
              <a:t>e.g.   Pl ay  </a:t>
            </a:r>
          </a:p>
          <a:p>
            <a:endParaRPr lang="en-GB" sz="5400" dirty="0">
              <a:latin typeface="Comic Sans MS" pitchFamily="66" charset="0"/>
            </a:endParaRPr>
          </a:p>
        </p:txBody>
      </p:sp>
      <p:sp>
        <p:nvSpPr>
          <p:cNvPr id="4" name="Oval 3">
            <a:extLst>
              <a:ext uri="{FF2B5EF4-FFF2-40B4-BE49-F238E27FC236}">
                <a16:creationId xmlns:a16="http://schemas.microsoft.com/office/drawing/2014/main" id="{AF11DBEC-0F6E-4C92-B4AF-F069BB334FA6}"/>
              </a:ext>
            </a:extLst>
          </p:cNvPr>
          <p:cNvSpPr/>
          <p:nvPr/>
        </p:nvSpPr>
        <p:spPr>
          <a:xfrm>
            <a:off x="1547664" y="6021288"/>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B7A5F33F-BD18-41FE-B038-356B4BF37F4F}"/>
              </a:ext>
            </a:extLst>
          </p:cNvPr>
          <p:cNvSpPr/>
          <p:nvPr/>
        </p:nvSpPr>
        <p:spPr>
          <a:xfrm>
            <a:off x="1907704" y="6021288"/>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EEAEAC75-201D-4F90-975F-B5A8C006C9AD}"/>
              </a:ext>
            </a:extLst>
          </p:cNvPr>
          <p:cNvSpPr/>
          <p:nvPr/>
        </p:nvSpPr>
        <p:spPr>
          <a:xfrm>
            <a:off x="2267744" y="6021288"/>
            <a:ext cx="432048"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290054" cy="1499616"/>
          </a:xfrm>
        </p:spPr>
        <p:txBody>
          <a:bodyPr>
            <a:normAutofit/>
          </a:bodyPr>
          <a:lstStyle/>
          <a:p>
            <a:pPr algn="ctr"/>
            <a:r>
              <a:rPr lang="en-GB" sz="6000" dirty="0">
                <a:latin typeface="Comic Sans MS" pitchFamily="66" charset="0"/>
              </a:rPr>
              <a:t>Phase 5</a:t>
            </a:r>
          </a:p>
        </p:txBody>
      </p:sp>
      <p:sp>
        <p:nvSpPr>
          <p:cNvPr id="3" name="Content Placeholder 2"/>
          <p:cNvSpPr>
            <a:spLocks noGrp="1"/>
          </p:cNvSpPr>
          <p:nvPr>
            <p:ph idx="1"/>
          </p:nvPr>
        </p:nvSpPr>
        <p:spPr>
          <a:xfrm>
            <a:off x="179512" y="1916832"/>
            <a:ext cx="8784976" cy="4557120"/>
          </a:xfrm>
        </p:spPr>
        <p:txBody>
          <a:bodyPr>
            <a:noAutofit/>
          </a:bodyPr>
          <a:lstStyle/>
          <a:p>
            <a:pPr algn="ctr"/>
            <a:r>
              <a:rPr lang="en-GB" sz="3600" dirty="0">
                <a:latin typeface="Comic Sans MS" pitchFamily="66" charset="0"/>
              </a:rPr>
              <a:t>Children will be taught new graphemes and alternative pronunciations for these graphemes.</a:t>
            </a:r>
          </a:p>
          <a:p>
            <a:pPr algn="ctr"/>
            <a:endParaRPr lang="en-GB" sz="3600" dirty="0">
              <a:latin typeface="Comic Sans MS" pitchFamily="66" charset="0"/>
            </a:endParaRPr>
          </a:p>
          <a:p>
            <a:r>
              <a:rPr lang="en-GB" sz="3200" b="1" dirty="0">
                <a:latin typeface="Comic Sans MS" pitchFamily="66" charset="0"/>
              </a:rPr>
              <a:t>       Digraphs: </a:t>
            </a:r>
            <a:r>
              <a:rPr lang="en-GB" sz="3200" dirty="0" err="1">
                <a:latin typeface="Comic Sans MS" pitchFamily="66" charset="0"/>
              </a:rPr>
              <a:t>wh</a:t>
            </a:r>
            <a:r>
              <a:rPr lang="en-GB" sz="3200" dirty="0">
                <a:latin typeface="Comic Sans MS" pitchFamily="66" charset="0"/>
              </a:rPr>
              <a:t>, ph, ay, </a:t>
            </a:r>
            <a:r>
              <a:rPr lang="en-GB" sz="3200" dirty="0" err="1">
                <a:latin typeface="Comic Sans MS" pitchFamily="66" charset="0"/>
              </a:rPr>
              <a:t>ou</a:t>
            </a:r>
            <a:r>
              <a:rPr lang="en-GB" sz="3200" dirty="0">
                <a:latin typeface="Comic Sans MS" pitchFamily="66" charset="0"/>
              </a:rPr>
              <a:t>, </a:t>
            </a:r>
            <a:r>
              <a:rPr lang="en-GB" sz="3200" dirty="0" err="1">
                <a:latin typeface="Comic Sans MS" pitchFamily="66" charset="0"/>
              </a:rPr>
              <a:t>ie</a:t>
            </a:r>
            <a:r>
              <a:rPr lang="en-GB" sz="3200" dirty="0">
                <a:latin typeface="Comic Sans MS" pitchFamily="66" charset="0"/>
              </a:rPr>
              <a:t>, ea, oy, </a:t>
            </a:r>
            <a:r>
              <a:rPr lang="en-GB" sz="3200" dirty="0" err="1">
                <a:latin typeface="Comic Sans MS" pitchFamily="66" charset="0"/>
              </a:rPr>
              <a:t>ir</a:t>
            </a:r>
            <a:r>
              <a:rPr lang="en-GB" sz="3200" dirty="0">
                <a:latin typeface="Comic Sans MS" pitchFamily="66" charset="0"/>
              </a:rPr>
              <a:t>, </a:t>
            </a:r>
            <a:r>
              <a:rPr lang="en-GB" sz="3200" dirty="0" err="1">
                <a:latin typeface="Comic Sans MS" pitchFamily="66" charset="0"/>
              </a:rPr>
              <a:t>ue</a:t>
            </a:r>
            <a:r>
              <a:rPr lang="en-GB" sz="3200" dirty="0">
                <a:latin typeface="Comic Sans MS" pitchFamily="66" charset="0"/>
              </a:rPr>
              <a:t>, aw, </a:t>
            </a:r>
            <a:r>
              <a:rPr lang="en-GB" sz="3200" dirty="0" err="1">
                <a:latin typeface="Comic Sans MS" pitchFamily="66" charset="0"/>
              </a:rPr>
              <a:t>ew</a:t>
            </a:r>
            <a:r>
              <a:rPr lang="en-GB" sz="3200" dirty="0">
                <a:latin typeface="Comic Sans MS" pitchFamily="66" charset="0"/>
              </a:rPr>
              <a:t>, </a:t>
            </a:r>
            <a:r>
              <a:rPr lang="en-GB" sz="3200" dirty="0" err="1">
                <a:latin typeface="Comic Sans MS" pitchFamily="66" charset="0"/>
              </a:rPr>
              <a:t>oe</a:t>
            </a:r>
            <a:r>
              <a:rPr lang="en-GB" sz="3200" dirty="0">
                <a:latin typeface="Comic Sans MS" pitchFamily="66" charset="0"/>
              </a:rPr>
              <a:t>, au</a:t>
            </a:r>
          </a:p>
          <a:p>
            <a:endParaRPr lang="en-GB" sz="3200" dirty="0">
              <a:latin typeface="Comic Sans MS" pitchFamily="66" charset="0"/>
            </a:endParaRPr>
          </a:p>
          <a:p>
            <a:r>
              <a:rPr lang="en-GB" sz="3200" b="1" dirty="0">
                <a:latin typeface="Comic Sans MS" pitchFamily="66" charset="0"/>
              </a:rPr>
              <a:t> Split digraphs: </a:t>
            </a:r>
            <a:r>
              <a:rPr lang="en-GB" sz="3200" dirty="0" err="1">
                <a:latin typeface="Comic Sans MS" pitchFamily="66" charset="0"/>
              </a:rPr>
              <a:t>a_e</a:t>
            </a:r>
            <a:r>
              <a:rPr lang="en-GB" sz="3200" dirty="0">
                <a:latin typeface="Comic Sans MS" pitchFamily="66" charset="0"/>
              </a:rPr>
              <a:t>, </a:t>
            </a:r>
            <a:r>
              <a:rPr lang="en-GB" sz="3200" dirty="0" err="1">
                <a:latin typeface="Comic Sans MS" pitchFamily="66" charset="0"/>
              </a:rPr>
              <a:t>e_e</a:t>
            </a:r>
            <a:r>
              <a:rPr lang="en-GB" sz="3200" dirty="0">
                <a:latin typeface="Comic Sans MS" pitchFamily="66" charset="0"/>
              </a:rPr>
              <a:t>, </a:t>
            </a:r>
            <a:r>
              <a:rPr lang="en-GB" sz="3200" dirty="0" err="1">
                <a:latin typeface="Comic Sans MS" pitchFamily="66" charset="0"/>
              </a:rPr>
              <a:t>i_e</a:t>
            </a:r>
            <a:r>
              <a:rPr lang="en-GB" sz="3200" dirty="0">
                <a:latin typeface="Comic Sans MS" pitchFamily="66" charset="0"/>
              </a:rPr>
              <a:t>, </a:t>
            </a:r>
            <a:r>
              <a:rPr lang="en-GB" sz="3200" dirty="0" err="1">
                <a:latin typeface="Comic Sans MS" pitchFamily="66" charset="0"/>
              </a:rPr>
              <a:t>o_e</a:t>
            </a:r>
            <a:r>
              <a:rPr lang="en-GB" sz="3200" dirty="0">
                <a:latin typeface="Comic Sans MS" pitchFamily="66" charset="0"/>
              </a:rPr>
              <a:t>, </a:t>
            </a:r>
            <a:r>
              <a:rPr lang="en-GB" sz="3200" dirty="0" err="1">
                <a:latin typeface="Comic Sans MS" pitchFamily="66" charset="0"/>
              </a:rPr>
              <a:t>u_e</a:t>
            </a:r>
            <a:endParaRPr lang="en-GB" sz="3200" dirty="0">
              <a:latin typeface="Comic Sans MS" pitchFamily="66" charset="0"/>
            </a:endParaRPr>
          </a:p>
        </p:txBody>
      </p:sp>
      <p:sp>
        <p:nvSpPr>
          <p:cNvPr id="4" name="Oval 3">
            <a:extLst>
              <a:ext uri="{FF2B5EF4-FFF2-40B4-BE49-F238E27FC236}">
                <a16:creationId xmlns:a16="http://schemas.microsoft.com/office/drawing/2014/main" id="{3202F800-DD6B-4B55-82D3-0D6A431CBB37}"/>
              </a:ext>
            </a:extLst>
          </p:cNvPr>
          <p:cNvSpPr/>
          <p:nvPr/>
        </p:nvSpPr>
        <p:spPr>
          <a:xfrm>
            <a:off x="3738797"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1B7A9FB-C53D-4197-848F-549D4E6A3044}"/>
              </a:ext>
            </a:extLst>
          </p:cNvPr>
          <p:cNvSpPr/>
          <p:nvPr/>
        </p:nvSpPr>
        <p:spPr>
          <a:xfrm>
            <a:off x="4442916"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1464AA1-DE31-4A84-9FF3-3FB627DCB56E}"/>
              </a:ext>
            </a:extLst>
          </p:cNvPr>
          <p:cNvSpPr/>
          <p:nvPr/>
        </p:nvSpPr>
        <p:spPr>
          <a:xfrm>
            <a:off x="5147035"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1745716B-853C-4DD4-AFA1-E1525899E0EF}"/>
              </a:ext>
            </a:extLst>
          </p:cNvPr>
          <p:cNvSpPr/>
          <p:nvPr/>
        </p:nvSpPr>
        <p:spPr>
          <a:xfrm>
            <a:off x="5796136"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E11F3280-B04E-416F-AE43-DED562D6F53E}"/>
              </a:ext>
            </a:extLst>
          </p:cNvPr>
          <p:cNvSpPr/>
          <p:nvPr/>
        </p:nvSpPr>
        <p:spPr>
          <a:xfrm>
            <a:off x="6416958"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01DE29A5-5996-4DBF-B266-B3D9C02BEB1E}"/>
              </a:ext>
            </a:extLst>
          </p:cNvPr>
          <p:cNvSpPr/>
          <p:nvPr/>
        </p:nvSpPr>
        <p:spPr>
          <a:xfrm>
            <a:off x="7069901" y="4715288"/>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C4F834CE-901A-4950-B667-9629938D6A68}"/>
              </a:ext>
            </a:extLst>
          </p:cNvPr>
          <p:cNvSpPr/>
          <p:nvPr/>
        </p:nvSpPr>
        <p:spPr>
          <a:xfrm>
            <a:off x="7671870" y="4716991"/>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14755CD-9DA8-4F69-B674-07E882BF60D5}"/>
              </a:ext>
            </a:extLst>
          </p:cNvPr>
          <p:cNvSpPr/>
          <p:nvPr/>
        </p:nvSpPr>
        <p:spPr>
          <a:xfrm>
            <a:off x="8292692" y="471434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3225EAF-4FB5-45D9-BBE1-09EBC272E897}"/>
              </a:ext>
            </a:extLst>
          </p:cNvPr>
          <p:cNvSpPr/>
          <p:nvPr/>
        </p:nvSpPr>
        <p:spPr>
          <a:xfrm>
            <a:off x="323528" y="5157192"/>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09F5D44C-D675-40AF-843A-CC643F9DAC24}"/>
              </a:ext>
            </a:extLst>
          </p:cNvPr>
          <p:cNvSpPr/>
          <p:nvPr/>
        </p:nvSpPr>
        <p:spPr>
          <a:xfrm>
            <a:off x="1043608" y="5162914"/>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EB79414B-BBFA-42B4-A83D-D0ADCB7D7DCD}"/>
              </a:ext>
            </a:extLst>
          </p:cNvPr>
          <p:cNvSpPr/>
          <p:nvPr/>
        </p:nvSpPr>
        <p:spPr>
          <a:xfrm>
            <a:off x="1702606" y="5162239"/>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A647E15-5BB1-433D-910E-A7CB70F3BA09}"/>
              </a:ext>
            </a:extLst>
          </p:cNvPr>
          <p:cNvSpPr/>
          <p:nvPr/>
        </p:nvSpPr>
        <p:spPr>
          <a:xfrm>
            <a:off x="2337356" y="5157192"/>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A8B085B6-CC37-4F98-A32D-155F1B25F381}"/>
              </a:ext>
            </a:extLst>
          </p:cNvPr>
          <p:cNvSpPr/>
          <p:nvPr/>
        </p:nvSpPr>
        <p:spPr>
          <a:xfrm>
            <a:off x="3088716" y="5186415"/>
            <a:ext cx="432048" cy="7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Block Arc 16">
            <a:extLst>
              <a:ext uri="{FF2B5EF4-FFF2-40B4-BE49-F238E27FC236}">
                <a16:creationId xmlns:a16="http://schemas.microsoft.com/office/drawing/2014/main" id="{CF934717-DB35-4585-AE61-E626CE4D4882}"/>
              </a:ext>
            </a:extLst>
          </p:cNvPr>
          <p:cNvSpPr/>
          <p:nvPr/>
        </p:nvSpPr>
        <p:spPr>
          <a:xfrm rot="10800000">
            <a:off x="6400477" y="6246913"/>
            <a:ext cx="532853" cy="288739"/>
          </a:xfrm>
          <a:prstGeom prst="blockArc">
            <a:avLst>
              <a:gd name="adj1" fmla="val 108860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Block Arc 17">
            <a:extLst>
              <a:ext uri="{FF2B5EF4-FFF2-40B4-BE49-F238E27FC236}">
                <a16:creationId xmlns:a16="http://schemas.microsoft.com/office/drawing/2014/main" id="{D0B792D9-CBD8-490B-B68F-AE49DFCAE330}"/>
              </a:ext>
            </a:extLst>
          </p:cNvPr>
          <p:cNvSpPr/>
          <p:nvPr/>
        </p:nvSpPr>
        <p:spPr>
          <a:xfrm rot="10800000">
            <a:off x="4658940" y="6232437"/>
            <a:ext cx="532853" cy="288739"/>
          </a:xfrm>
          <a:prstGeom prst="blockArc">
            <a:avLst>
              <a:gd name="adj1" fmla="val 108860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Block Arc 18">
            <a:extLst>
              <a:ext uri="{FF2B5EF4-FFF2-40B4-BE49-F238E27FC236}">
                <a16:creationId xmlns:a16="http://schemas.microsoft.com/office/drawing/2014/main" id="{F2F42509-068C-4568-BB0C-13246485E51E}"/>
              </a:ext>
            </a:extLst>
          </p:cNvPr>
          <p:cNvSpPr/>
          <p:nvPr/>
        </p:nvSpPr>
        <p:spPr>
          <a:xfrm rot="10800000">
            <a:off x="5529709" y="6232437"/>
            <a:ext cx="532853" cy="288739"/>
          </a:xfrm>
          <a:prstGeom prst="blockArc">
            <a:avLst>
              <a:gd name="adj1" fmla="val 108860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Block Arc 19">
            <a:extLst>
              <a:ext uri="{FF2B5EF4-FFF2-40B4-BE49-F238E27FC236}">
                <a16:creationId xmlns:a16="http://schemas.microsoft.com/office/drawing/2014/main" id="{59D15D44-25FF-4F1B-BF00-70DA8B2774A4}"/>
              </a:ext>
            </a:extLst>
          </p:cNvPr>
          <p:cNvSpPr/>
          <p:nvPr/>
        </p:nvSpPr>
        <p:spPr>
          <a:xfrm rot="10800000">
            <a:off x="3751114" y="6308612"/>
            <a:ext cx="532853" cy="288739"/>
          </a:xfrm>
          <a:prstGeom prst="blockArc">
            <a:avLst>
              <a:gd name="adj1" fmla="val 108860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Block Arc 20">
            <a:extLst>
              <a:ext uri="{FF2B5EF4-FFF2-40B4-BE49-F238E27FC236}">
                <a16:creationId xmlns:a16="http://schemas.microsoft.com/office/drawing/2014/main" id="{0FE09C78-53A6-41F1-9473-469249FEB051}"/>
              </a:ext>
            </a:extLst>
          </p:cNvPr>
          <p:cNvSpPr/>
          <p:nvPr/>
        </p:nvSpPr>
        <p:spPr>
          <a:xfrm rot="10800000">
            <a:off x="7318388" y="6232438"/>
            <a:ext cx="532853" cy="288739"/>
          </a:xfrm>
          <a:prstGeom prst="blockArc">
            <a:avLst>
              <a:gd name="adj1" fmla="val 10886099"/>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latin typeface="Comic Sans MS" pitchFamily="66" charset="0"/>
              </a:rPr>
              <a:t>Phase 6</a:t>
            </a:r>
          </a:p>
        </p:txBody>
      </p:sp>
      <p:sp>
        <p:nvSpPr>
          <p:cNvPr id="3" name="Content Placeholder 2"/>
          <p:cNvSpPr>
            <a:spLocks noGrp="1"/>
          </p:cNvSpPr>
          <p:nvPr>
            <p:ph idx="1"/>
          </p:nvPr>
        </p:nvSpPr>
        <p:spPr>
          <a:xfrm>
            <a:off x="179512" y="1412776"/>
            <a:ext cx="8784976" cy="5061176"/>
          </a:xfrm>
        </p:spPr>
        <p:txBody>
          <a:bodyPr>
            <a:noAutofit/>
          </a:bodyPr>
          <a:lstStyle/>
          <a:p>
            <a:r>
              <a:rPr lang="en-GB" sz="4000" dirty="0">
                <a:latin typeface="Comic Sans MS" pitchFamily="66" charset="0"/>
              </a:rPr>
              <a:t>The focus is on learning spelling rules for suffixes.</a:t>
            </a:r>
          </a:p>
          <a:p>
            <a:endParaRPr lang="en-GB" sz="4000" dirty="0">
              <a:latin typeface="Comic Sans MS" pitchFamily="66" charset="0"/>
            </a:endParaRPr>
          </a:p>
          <a:p>
            <a:pPr>
              <a:buNone/>
            </a:pPr>
            <a:r>
              <a:rPr lang="en-GB" sz="4000" b="1" dirty="0">
                <a:latin typeface="Comic Sans MS" pitchFamily="66" charset="0"/>
              </a:rPr>
              <a:t>-s   	-</a:t>
            </a:r>
            <a:r>
              <a:rPr lang="en-GB" sz="4000" b="1" dirty="0" err="1">
                <a:latin typeface="Comic Sans MS" pitchFamily="66" charset="0"/>
              </a:rPr>
              <a:t>es</a:t>
            </a:r>
            <a:r>
              <a:rPr lang="en-GB" sz="4000" b="1" dirty="0">
                <a:latin typeface="Comic Sans MS" pitchFamily="66" charset="0"/>
              </a:rPr>
              <a:t> 	-</a:t>
            </a:r>
            <a:r>
              <a:rPr lang="en-GB" sz="4000" b="1" dirty="0" err="1">
                <a:latin typeface="Comic Sans MS" pitchFamily="66" charset="0"/>
              </a:rPr>
              <a:t>ing</a:t>
            </a:r>
            <a:r>
              <a:rPr lang="en-GB" sz="4000" b="1" dirty="0">
                <a:latin typeface="Comic Sans MS" pitchFamily="66" charset="0"/>
              </a:rPr>
              <a:t>       -</a:t>
            </a:r>
            <a:r>
              <a:rPr lang="en-GB" sz="4000" b="1" dirty="0" err="1">
                <a:latin typeface="Comic Sans MS" pitchFamily="66" charset="0"/>
              </a:rPr>
              <a:t>ed</a:t>
            </a:r>
            <a:endParaRPr lang="en-GB" sz="4000" dirty="0">
              <a:latin typeface="Comic Sans MS" pitchFamily="66" charset="0"/>
            </a:endParaRPr>
          </a:p>
          <a:p>
            <a:pPr>
              <a:buNone/>
            </a:pPr>
            <a:r>
              <a:rPr lang="en-GB" sz="4000" b="1" dirty="0">
                <a:latin typeface="Comic Sans MS" pitchFamily="66" charset="0"/>
              </a:rPr>
              <a:t>-</a:t>
            </a:r>
            <a:r>
              <a:rPr lang="en-GB" sz="4000" b="1" dirty="0" err="1">
                <a:latin typeface="Comic Sans MS" pitchFamily="66" charset="0"/>
              </a:rPr>
              <a:t>er</a:t>
            </a:r>
            <a:r>
              <a:rPr lang="en-GB" sz="4000" b="1" dirty="0">
                <a:latin typeface="Comic Sans MS" pitchFamily="66" charset="0"/>
              </a:rPr>
              <a:t> 	-</a:t>
            </a:r>
            <a:r>
              <a:rPr lang="en-GB" sz="4000" b="1" dirty="0" err="1">
                <a:latin typeface="Comic Sans MS" pitchFamily="66" charset="0"/>
              </a:rPr>
              <a:t>est</a:t>
            </a:r>
            <a:r>
              <a:rPr lang="en-GB" sz="4000" b="1" dirty="0">
                <a:latin typeface="Comic Sans MS" pitchFamily="66" charset="0"/>
              </a:rPr>
              <a:t> 	-y 	        -en</a:t>
            </a:r>
            <a:endParaRPr lang="en-GB" sz="4000" dirty="0">
              <a:latin typeface="Comic Sans MS" pitchFamily="66" charset="0"/>
            </a:endParaRPr>
          </a:p>
          <a:p>
            <a:pPr>
              <a:buNone/>
            </a:pPr>
            <a:r>
              <a:rPr lang="en-GB" sz="4000" b="1" dirty="0">
                <a:latin typeface="Comic Sans MS" pitchFamily="66" charset="0"/>
              </a:rPr>
              <a:t>-</a:t>
            </a:r>
            <a:r>
              <a:rPr lang="en-GB" sz="4000" b="1" dirty="0" err="1">
                <a:latin typeface="Comic Sans MS" pitchFamily="66" charset="0"/>
              </a:rPr>
              <a:t>ful</a:t>
            </a:r>
            <a:r>
              <a:rPr lang="en-GB" sz="4000" b="1" dirty="0">
                <a:latin typeface="Comic Sans MS" pitchFamily="66" charset="0"/>
              </a:rPr>
              <a:t>    -</a:t>
            </a:r>
            <a:r>
              <a:rPr lang="en-GB" sz="4000" b="1" dirty="0" err="1">
                <a:latin typeface="Comic Sans MS" pitchFamily="66" charset="0"/>
              </a:rPr>
              <a:t>ly</a:t>
            </a:r>
            <a:r>
              <a:rPr lang="en-GB" sz="4000" b="1" dirty="0">
                <a:latin typeface="Comic Sans MS" pitchFamily="66" charset="0"/>
              </a:rPr>
              <a:t> 	-</a:t>
            </a:r>
            <a:r>
              <a:rPr lang="en-GB" sz="4000" b="1" dirty="0" err="1">
                <a:latin typeface="Comic Sans MS" pitchFamily="66" charset="0"/>
              </a:rPr>
              <a:t>ment</a:t>
            </a:r>
            <a:r>
              <a:rPr lang="en-GB" sz="4000" b="1" dirty="0">
                <a:latin typeface="Comic Sans MS" pitchFamily="66" charset="0"/>
              </a:rPr>
              <a:t> 		-</a:t>
            </a:r>
            <a:r>
              <a:rPr lang="en-GB" sz="4000" b="1" dirty="0" err="1">
                <a:latin typeface="Comic Sans MS" pitchFamily="66" charset="0"/>
              </a:rPr>
              <a:t>ness</a:t>
            </a:r>
            <a:endParaRPr lang="en-GB" sz="4000" dirty="0">
              <a:latin typeface="Comic Sans MS" pitchFamily="66" charset="0"/>
            </a:endParaRPr>
          </a:p>
          <a:p>
            <a:endParaRPr lang="en-GB" sz="4000" dirty="0">
              <a:latin typeface="Comic Sans MS"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87300-F370-43F9-9C26-67BFF845F2FE}"/>
              </a:ext>
            </a:extLst>
          </p:cNvPr>
          <p:cNvSpPr>
            <a:spLocks noGrp="1"/>
          </p:cNvSpPr>
          <p:nvPr>
            <p:ph type="title"/>
          </p:nvPr>
        </p:nvSpPr>
        <p:spPr/>
        <p:txBody>
          <a:bodyPr/>
          <a:lstStyle/>
          <a:p>
            <a:endParaRPr lang="en-GB"/>
          </a:p>
        </p:txBody>
      </p:sp>
      <p:pic>
        <p:nvPicPr>
          <p:cNvPr id="8" name="Online Media 7" title="Phase 3 Pronunciation">
            <a:hlinkClick r:id="" action="ppaction://media"/>
            <a:extLst>
              <a:ext uri="{FF2B5EF4-FFF2-40B4-BE49-F238E27FC236}">
                <a16:creationId xmlns:a16="http://schemas.microsoft.com/office/drawing/2014/main" id="{4C7992BD-4DB4-C2B5-B90D-2C55A69113C7}"/>
              </a:ext>
            </a:extLst>
          </p:cNvPr>
          <p:cNvPicPr>
            <a:picLocks noRot="1" noChangeAspect="1"/>
          </p:cNvPicPr>
          <p:nvPr>
            <a:videoFile r:link="rId1"/>
          </p:nvPr>
        </p:nvPicPr>
        <p:blipFill>
          <a:blip r:embed="rId3"/>
          <a:stretch>
            <a:fillRect/>
          </a:stretch>
        </p:blipFill>
        <p:spPr>
          <a:xfrm>
            <a:off x="226317" y="980728"/>
            <a:ext cx="8691366" cy="4896544"/>
          </a:xfrm>
          <a:prstGeom prst="rect">
            <a:avLst/>
          </a:prstGeom>
        </p:spPr>
      </p:pic>
      <p:sp>
        <p:nvSpPr>
          <p:cNvPr id="9" name="TextBox 8">
            <a:extLst>
              <a:ext uri="{FF2B5EF4-FFF2-40B4-BE49-F238E27FC236}">
                <a16:creationId xmlns:a16="http://schemas.microsoft.com/office/drawing/2014/main" id="{BF8BDC32-2EA5-7F0D-401D-CBB4772E9A29}"/>
              </a:ext>
            </a:extLst>
          </p:cNvPr>
          <p:cNvSpPr txBox="1"/>
          <p:nvPr/>
        </p:nvSpPr>
        <p:spPr>
          <a:xfrm>
            <a:off x="1115952" y="228974"/>
            <a:ext cx="4536504" cy="369332"/>
          </a:xfrm>
          <a:prstGeom prst="rect">
            <a:avLst/>
          </a:prstGeom>
          <a:noFill/>
        </p:spPr>
        <p:txBody>
          <a:bodyPr wrap="square" rtlCol="0">
            <a:spAutoFit/>
          </a:bodyPr>
          <a:lstStyle/>
          <a:p>
            <a:r>
              <a:rPr lang="en-GB" dirty="0">
                <a:hlinkClick r:id="rId4"/>
              </a:rPr>
              <a:t>https://vimeo.com/753931102/b9a2f8194f</a:t>
            </a:r>
            <a:r>
              <a:rPr lang="en-GB" dirty="0"/>
              <a:t> </a:t>
            </a:r>
          </a:p>
        </p:txBody>
      </p:sp>
    </p:spTree>
    <p:extLst>
      <p:ext uri="{BB962C8B-B14F-4D97-AF65-F5344CB8AC3E}">
        <p14:creationId xmlns:p14="http://schemas.microsoft.com/office/powerpoint/2010/main" val="13851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2A527-7D67-2FFC-3FC9-04E0B7D0D7E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3DB331-5483-A0EB-E753-344249C8BB4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DB2A4A4-EF3F-0966-4537-69AD3F0829E2}"/>
              </a:ext>
            </a:extLst>
          </p:cNvPr>
          <p:cNvPicPr>
            <a:picLocks noChangeAspect="1"/>
          </p:cNvPicPr>
          <p:nvPr/>
        </p:nvPicPr>
        <p:blipFill>
          <a:blip r:embed="rId2"/>
          <a:stretch>
            <a:fillRect/>
          </a:stretch>
        </p:blipFill>
        <p:spPr>
          <a:xfrm>
            <a:off x="107504" y="80627"/>
            <a:ext cx="9036496" cy="6777373"/>
          </a:xfrm>
          <a:prstGeom prst="rect">
            <a:avLst/>
          </a:prstGeom>
        </p:spPr>
      </p:pic>
    </p:spTree>
    <p:extLst>
      <p:ext uri="{BB962C8B-B14F-4D97-AF65-F5344CB8AC3E}">
        <p14:creationId xmlns:p14="http://schemas.microsoft.com/office/powerpoint/2010/main" val="203061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F505C-E1ED-AFCB-1C1A-013D11BA556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87C3D8-AD17-8893-FCDC-E7B1A8737DA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3CE3B6E-B9EE-B5CD-038B-FF056F49362E}"/>
              </a:ext>
            </a:extLst>
          </p:cNvPr>
          <p:cNvPicPr>
            <a:picLocks noChangeAspect="1"/>
          </p:cNvPicPr>
          <p:nvPr/>
        </p:nvPicPr>
        <p:blipFill>
          <a:blip r:embed="rId2"/>
          <a:stretch>
            <a:fillRect/>
          </a:stretch>
        </p:blipFill>
        <p:spPr>
          <a:xfrm>
            <a:off x="-1" y="-1"/>
            <a:ext cx="9276523" cy="6957393"/>
          </a:xfrm>
          <a:prstGeom prst="rect">
            <a:avLst/>
          </a:prstGeom>
        </p:spPr>
      </p:pic>
    </p:spTree>
    <p:extLst>
      <p:ext uri="{BB962C8B-B14F-4D97-AF65-F5344CB8AC3E}">
        <p14:creationId xmlns:p14="http://schemas.microsoft.com/office/powerpoint/2010/main" val="425868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dirty="0">
                <a:latin typeface="Comic Sans MS" pitchFamily="66" charset="0"/>
              </a:rPr>
              <a:t>Segmenting</a:t>
            </a:r>
          </a:p>
        </p:txBody>
      </p:sp>
      <p:sp>
        <p:nvSpPr>
          <p:cNvPr id="3" name="Content Placeholder 2"/>
          <p:cNvSpPr>
            <a:spLocks noGrp="1"/>
          </p:cNvSpPr>
          <p:nvPr>
            <p:ph idx="1"/>
          </p:nvPr>
        </p:nvSpPr>
        <p:spPr>
          <a:xfrm>
            <a:off x="179512" y="1412776"/>
            <a:ext cx="8784976" cy="5061176"/>
          </a:xfrm>
        </p:spPr>
        <p:txBody>
          <a:bodyPr>
            <a:noAutofit/>
          </a:bodyPr>
          <a:lstStyle/>
          <a:p>
            <a:r>
              <a:rPr lang="en-GB" sz="3600" dirty="0">
                <a:latin typeface="Comic Sans MS" pitchFamily="66" charset="0"/>
              </a:rPr>
              <a:t>Breaking down words for spelling.</a:t>
            </a:r>
          </a:p>
          <a:p>
            <a:pPr algn="ctr">
              <a:buNone/>
            </a:pPr>
            <a:r>
              <a:rPr lang="en-GB" sz="13000" dirty="0">
                <a:latin typeface="Comic Sans MS" pitchFamily="66" charset="0"/>
              </a:rPr>
              <a:t>cat</a:t>
            </a:r>
          </a:p>
          <a:p>
            <a:pPr algn="ctr">
              <a:buNone/>
            </a:pPr>
            <a:r>
              <a:rPr lang="en-GB" sz="13000" dirty="0">
                <a:latin typeface="Comic Sans MS" pitchFamily="66" charset="0"/>
              </a:rPr>
              <a:t>c  a  t</a:t>
            </a:r>
          </a:p>
          <a:p>
            <a:pPr>
              <a:buNone/>
            </a:pPr>
            <a:r>
              <a:rPr lang="en-GB" sz="1600" dirty="0">
                <a:latin typeface="Comic Sans MS" pitchFamily="66" charset="0"/>
              </a:rPr>
              <a:t>* Robot arms</a:t>
            </a:r>
          </a:p>
          <a:p>
            <a:pPr>
              <a:buNone/>
            </a:pPr>
            <a:endParaRPr lang="en-GB" sz="7200" dirty="0">
              <a:latin typeface="Comic Sans MS" pitchFamily="66" charset="0"/>
            </a:endParaRPr>
          </a:p>
        </p:txBody>
      </p:sp>
      <p:sp>
        <p:nvSpPr>
          <p:cNvPr id="4" name="Oval 3"/>
          <p:cNvSpPr/>
          <p:nvPr/>
        </p:nvSpPr>
        <p:spPr>
          <a:xfrm>
            <a:off x="2627784" y="59492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99992" y="594928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228184" y="587727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dirty="0">
                <a:latin typeface="Comic Sans MS" pitchFamily="66" charset="0"/>
              </a:rPr>
              <a:t>Segmenting</a:t>
            </a:r>
          </a:p>
        </p:txBody>
      </p:sp>
      <p:sp>
        <p:nvSpPr>
          <p:cNvPr id="3" name="Content Placeholder 2"/>
          <p:cNvSpPr>
            <a:spLocks noGrp="1"/>
          </p:cNvSpPr>
          <p:nvPr>
            <p:ph idx="1"/>
          </p:nvPr>
        </p:nvSpPr>
        <p:spPr>
          <a:xfrm>
            <a:off x="179512" y="1412776"/>
            <a:ext cx="8784976" cy="5061176"/>
          </a:xfrm>
        </p:spPr>
        <p:txBody>
          <a:bodyPr>
            <a:noAutofit/>
          </a:bodyPr>
          <a:lstStyle/>
          <a:p>
            <a:pPr algn="ctr">
              <a:buNone/>
            </a:pPr>
            <a:r>
              <a:rPr lang="en-GB" sz="13000" dirty="0">
                <a:latin typeface="Comic Sans MS" pitchFamily="66" charset="0"/>
              </a:rPr>
              <a:t>Queen</a:t>
            </a:r>
          </a:p>
          <a:p>
            <a:pPr algn="ctr">
              <a:buNone/>
            </a:pPr>
            <a:r>
              <a:rPr lang="en-GB" sz="13000" dirty="0" err="1">
                <a:latin typeface="Comic Sans MS" pitchFamily="66" charset="0"/>
              </a:rPr>
              <a:t>qu</a:t>
            </a:r>
            <a:r>
              <a:rPr lang="en-GB" sz="13000" dirty="0">
                <a:latin typeface="Comic Sans MS" pitchFamily="66" charset="0"/>
              </a:rPr>
              <a:t>  </a:t>
            </a:r>
            <a:r>
              <a:rPr lang="en-GB" sz="13000" dirty="0" err="1">
                <a:latin typeface="Comic Sans MS" pitchFamily="66" charset="0"/>
              </a:rPr>
              <a:t>ee</a:t>
            </a:r>
            <a:r>
              <a:rPr lang="en-GB" sz="13000" dirty="0">
                <a:latin typeface="Comic Sans MS" pitchFamily="66" charset="0"/>
              </a:rPr>
              <a:t>  n</a:t>
            </a:r>
          </a:p>
          <a:p>
            <a:pPr>
              <a:buNone/>
            </a:pPr>
            <a:endParaRPr lang="en-GB" sz="7200" dirty="0">
              <a:latin typeface="Comic Sans MS" pitchFamily="66" charset="0"/>
            </a:endParaRPr>
          </a:p>
        </p:txBody>
      </p:sp>
      <p:sp>
        <p:nvSpPr>
          <p:cNvPr id="4" name="Oval 3"/>
          <p:cNvSpPr/>
          <p:nvPr/>
        </p:nvSpPr>
        <p:spPr>
          <a:xfrm>
            <a:off x="1835696" y="5589240"/>
            <a:ext cx="72008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4"/>
          <p:cNvSpPr/>
          <p:nvPr/>
        </p:nvSpPr>
        <p:spPr>
          <a:xfrm>
            <a:off x="4499992" y="5589240"/>
            <a:ext cx="108012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164288" y="558924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dirty="0">
                <a:latin typeface="Comic Sans MS" pitchFamily="66" charset="0"/>
              </a:rPr>
              <a:t>Blending</a:t>
            </a:r>
          </a:p>
        </p:txBody>
      </p:sp>
      <p:sp>
        <p:nvSpPr>
          <p:cNvPr id="3" name="Content Placeholder 2"/>
          <p:cNvSpPr>
            <a:spLocks noGrp="1"/>
          </p:cNvSpPr>
          <p:nvPr>
            <p:ph idx="1"/>
          </p:nvPr>
        </p:nvSpPr>
        <p:spPr>
          <a:xfrm>
            <a:off x="179512" y="1412776"/>
            <a:ext cx="8784976" cy="5061176"/>
          </a:xfrm>
        </p:spPr>
        <p:txBody>
          <a:bodyPr>
            <a:noAutofit/>
          </a:bodyPr>
          <a:lstStyle/>
          <a:p>
            <a:pPr algn="ctr">
              <a:buNone/>
            </a:pPr>
            <a:r>
              <a:rPr lang="en-GB" sz="4000" dirty="0">
                <a:latin typeface="Comic Sans MS" pitchFamily="66" charset="0"/>
              </a:rPr>
              <a:t>Building words from phonemes to read.</a:t>
            </a:r>
          </a:p>
          <a:p>
            <a:pPr algn="ctr">
              <a:buNone/>
            </a:pPr>
            <a:r>
              <a:rPr lang="en-GB" sz="13000" dirty="0">
                <a:latin typeface="Comic Sans MS" pitchFamily="66" charset="0"/>
              </a:rPr>
              <a:t>c  a  t</a:t>
            </a:r>
          </a:p>
          <a:p>
            <a:pPr algn="ctr">
              <a:buNone/>
            </a:pPr>
            <a:r>
              <a:rPr lang="en-GB" sz="13000" dirty="0">
                <a:latin typeface="Comic Sans MS" pitchFamily="66" charset="0"/>
              </a:rPr>
              <a:t>cat</a:t>
            </a:r>
          </a:p>
          <a:p>
            <a:pPr>
              <a:buNone/>
            </a:pPr>
            <a:endParaRPr lang="en-GB" sz="7200" dirty="0">
              <a:latin typeface="Comic Sans MS" pitchFamily="66" charset="0"/>
            </a:endParaRPr>
          </a:p>
        </p:txBody>
      </p:sp>
      <p:sp>
        <p:nvSpPr>
          <p:cNvPr id="4" name="Oval 3"/>
          <p:cNvSpPr/>
          <p:nvPr/>
        </p:nvSpPr>
        <p:spPr>
          <a:xfrm>
            <a:off x="2627784" y="458112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99992" y="458112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228184" y="458112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dirty="0">
                <a:latin typeface="Comic Sans MS" pitchFamily="66" charset="0"/>
              </a:rPr>
              <a:t>Blending</a:t>
            </a:r>
          </a:p>
        </p:txBody>
      </p:sp>
      <p:sp>
        <p:nvSpPr>
          <p:cNvPr id="3" name="Content Placeholder 2"/>
          <p:cNvSpPr>
            <a:spLocks noGrp="1"/>
          </p:cNvSpPr>
          <p:nvPr>
            <p:ph idx="1"/>
          </p:nvPr>
        </p:nvSpPr>
        <p:spPr>
          <a:xfrm>
            <a:off x="107504" y="1628800"/>
            <a:ext cx="8784976" cy="4464496"/>
          </a:xfrm>
        </p:spPr>
        <p:txBody>
          <a:bodyPr>
            <a:noAutofit/>
          </a:bodyPr>
          <a:lstStyle/>
          <a:p>
            <a:pPr algn="ctr">
              <a:buNone/>
            </a:pPr>
            <a:r>
              <a:rPr lang="en-GB" sz="13000" dirty="0" err="1">
                <a:latin typeface="Comic Sans MS" pitchFamily="66" charset="0"/>
              </a:rPr>
              <a:t>Qu</a:t>
            </a:r>
            <a:r>
              <a:rPr lang="en-GB" sz="13000" dirty="0">
                <a:latin typeface="Comic Sans MS" pitchFamily="66" charset="0"/>
              </a:rPr>
              <a:t>  </a:t>
            </a:r>
            <a:r>
              <a:rPr lang="en-GB" sz="13000" dirty="0" err="1">
                <a:latin typeface="Comic Sans MS" pitchFamily="66" charset="0"/>
              </a:rPr>
              <a:t>ee</a:t>
            </a:r>
            <a:r>
              <a:rPr lang="en-GB" sz="13000" dirty="0">
                <a:latin typeface="Comic Sans MS" pitchFamily="66" charset="0"/>
              </a:rPr>
              <a:t>  n</a:t>
            </a:r>
          </a:p>
          <a:p>
            <a:pPr algn="ctr">
              <a:buNone/>
            </a:pPr>
            <a:r>
              <a:rPr lang="en-GB" sz="13000" dirty="0">
                <a:latin typeface="Comic Sans MS" pitchFamily="66" charset="0"/>
              </a:rPr>
              <a:t>queen</a:t>
            </a:r>
          </a:p>
          <a:p>
            <a:pPr>
              <a:buNone/>
            </a:pPr>
            <a:endParaRPr lang="en-GB" sz="7200" dirty="0">
              <a:latin typeface="Comic Sans MS" pitchFamily="66" charset="0"/>
            </a:endParaRPr>
          </a:p>
        </p:txBody>
      </p:sp>
      <p:sp>
        <p:nvSpPr>
          <p:cNvPr id="4" name="Oval 3"/>
          <p:cNvSpPr/>
          <p:nvPr/>
        </p:nvSpPr>
        <p:spPr>
          <a:xfrm>
            <a:off x="2267744" y="3284984"/>
            <a:ext cx="864096"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932040" y="3284984"/>
            <a:ext cx="720080"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524328" y="3284984"/>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3A8EC506-B1DA-46A1-B44D-774E68468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Oval 5">
            <a:extLst>
              <a:ext uri="{FF2B5EF4-FFF2-40B4-BE49-F238E27FC236}">
                <a16:creationId xmlns:a16="http://schemas.microsoft.com/office/drawing/2014/main" id="{BFF30785-305E-45D7-984F-5AA93D3CA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5" name="Straight Connector 24">
            <a:extLst>
              <a:ext uri="{FF2B5EF4-FFF2-40B4-BE49-F238E27FC236}">
                <a16:creationId xmlns:a16="http://schemas.microsoft.com/office/drawing/2014/main" id="{15E01FA5-D766-43CA-A83D-E7CF3F04E9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3568" y="4754880"/>
            <a:ext cx="8261548" cy="1463040"/>
          </a:xfrm>
        </p:spPr>
        <p:txBody>
          <a:bodyPr vert="horz" lIns="91440" tIns="45720" rIns="91440" bIns="45720" rtlCol="0" anchor="ctr">
            <a:normAutofit/>
          </a:bodyPr>
          <a:lstStyle/>
          <a:p>
            <a:r>
              <a:rPr lang="en-US" kern="1200" cap="all" spc="200" baseline="0" dirty="0">
                <a:solidFill>
                  <a:schemeClr val="tx1">
                    <a:lumMod val="95000"/>
                    <a:lumOff val="5000"/>
                  </a:schemeClr>
                </a:solidFill>
                <a:latin typeface="Comic Sans MS" panose="030F0702030302020204" pitchFamily="66" charset="0"/>
              </a:rPr>
              <a:t>Harder to Read Words </a:t>
            </a:r>
          </a:p>
        </p:txBody>
      </p:sp>
      <p:sp useBgFill="1">
        <p:nvSpPr>
          <p:cNvPr id="27" name="Rectangle 26">
            <a:extLst>
              <a:ext uri="{FF2B5EF4-FFF2-40B4-BE49-F238E27FC236}">
                <a16:creationId xmlns:a16="http://schemas.microsoft.com/office/drawing/2014/main" id="{C6D18C07-B1F9-42F0-8956-B88FC37A6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F628D78-0F33-44A2-8D59-0E2449792983}"/>
              </a:ext>
            </a:extLst>
          </p:cNvPr>
          <p:cNvPicPr>
            <a:picLocks noChangeAspect="1"/>
          </p:cNvPicPr>
          <p:nvPr/>
        </p:nvPicPr>
        <p:blipFill>
          <a:blip r:embed="rId2"/>
          <a:stretch>
            <a:fillRect/>
          </a:stretch>
        </p:blipFill>
        <p:spPr>
          <a:xfrm>
            <a:off x="1209209" y="640080"/>
            <a:ext cx="6721228" cy="393192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dirty="0">
                <a:latin typeface="Comic Sans MS" pitchFamily="66" charset="0"/>
              </a:rPr>
              <a:t>Year 1 Phonics Test</a:t>
            </a:r>
          </a:p>
        </p:txBody>
      </p:sp>
      <p:pic>
        <p:nvPicPr>
          <p:cNvPr id="35842" name="Picture 2"/>
          <p:cNvPicPr>
            <a:picLocks noChangeAspect="1" noChangeArrowheads="1"/>
          </p:cNvPicPr>
          <p:nvPr/>
        </p:nvPicPr>
        <p:blipFill>
          <a:blip r:embed="rId2" cstate="print"/>
          <a:srcRect l="16322" t="23250" r="51579" b="8829"/>
          <a:stretch>
            <a:fillRect/>
          </a:stretch>
        </p:blipFill>
        <p:spPr bwMode="auto">
          <a:xfrm>
            <a:off x="4572000" y="1628800"/>
            <a:ext cx="4176464" cy="4968552"/>
          </a:xfrm>
          <a:prstGeom prst="rect">
            <a:avLst/>
          </a:prstGeom>
          <a:noFill/>
          <a:ln w="9525">
            <a:noFill/>
            <a:miter lim="800000"/>
            <a:headEnd/>
            <a:tailEnd/>
          </a:ln>
        </p:spPr>
      </p:pic>
      <p:pic>
        <p:nvPicPr>
          <p:cNvPr id="35843" name="Picture 3"/>
          <p:cNvPicPr>
            <a:picLocks noChangeAspect="1" noChangeArrowheads="1"/>
          </p:cNvPicPr>
          <p:nvPr/>
        </p:nvPicPr>
        <p:blipFill>
          <a:blip r:embed="rId3" cstate="print"/>
          <a:srcRect l="16241" t="23422" r="51660" b="7672"/>
          <a:stretch>
            <a:fillRect/>
          </a:stretch>
        </p:blipFill>
        <p:spPr bwMode="auto">
          <a:xfrm>
            <a:off x="179512" y="1628800"/>
            <a:ext cx="4176464" cy="504056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F40E0-64EE-4A30-9150-E3945D464001}"/>
              </a:ext>
            </a:extLst>
          </p:cNvPr>
          <p:cNvSpPr>
            <a:spLocks noGrp="1"/>
          </p:cNvSpPr>
          <p:nvPr>
            <p:ph type="title"/>
          </p:nvPr>
        </p:nvSpPr>
        <p:spPr>
          <a:xfrm>
            <a:off x="539552" y="643466"/>
            <a:ext cx="2792790" cy="6048206"/>
          </a:xfrm>
        </p:spPr>
        <p:txBody>
          <a:bodyPr>
            <a:normAutofit fontScale="90000"/>
          </a:bodyPr>
          <a:lstStyle/>
          <a:p>
            <a:r>
              <a:rPr lang="en-GB" sz="4000" u="sng" dirty="0">
                <a:solidFill>
                  <a:schemeClr val="tx1"/>
                </a:solidFill>
                <a:latin typeface="Comic Sans MS" panose="030F0702030302020204" pitchFamily="66" charset="0"/>
              </a:rPr>
              <a:t>Reading</a:t>
            </a:r>
            <a:br>
              <a:rPr lang="en-GB" sz="4000" u="sng" dirty="0">
                <a:solidFill>
                  <a:schemeClr val="tx1"/>
                </a:solidFill>
                <a:latin typeface="Comic Sans MS" panose="030F0702030302020204" pitchFamily="66" charset="0"/>
              </a:rPr>
            </a:br>
            <a:br>
              <a:rPr lang="en-GB" sz="4000" u="sng"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For homework:</a:t>
            </a:r>
            <a:br>
              <a:rPr lang="en-GB" sz="2200" cap="none" dirty="0">
                <a:solidFill>
                  <a:schemeClr val="tx1"/>
                </a:solidFill>
                <a:latin typeface="Comic Sans MS" panose="030F0702030302020204" pitchFamily="66" charset="0"/>
              </a:rPr>
            </a:b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1. We give one book based on the phonics we have covered in school.</a:t>
            </a: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 </a:t>
            </a: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2. A second book based on their Phonic ability.</a:t>
            </a:r>
            <a:br>
              <a:rPr lang="en-GB" sz="2200" cap="none" dirty="0">
                <a:solidFill>
                  <a:schemeClr val="tx1"/>
                </a:solidFill>
                <a:latin typeface="Comic Sans MS" panose="030F0702030302020204" pitchFamily="66" charset="0"/>
              </a:rPr>
            </a:b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3. A pleasure for reading book. For you to read together.</a:t>
            </a: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 </a:t>
            </a:r>
            <a:br>
              <a:rPr lang="en-GB" sz="2200" cap="none" dirty="0">
                <a:solidFill>
                  <a:schemeClr val="tx1"/>
                </a:solidFill>
                <a:latin typeface="Comic Sans MS" panose="030F0702030302020204" pitchFamily="66" charset="0"/>
              </a:rPr>
            </a:br>
            <a:r>
              <a:rPr lang="en-GB" sz="2200" cap="none" dirty="0">
                <a:solidFill>
                  <a:schemeClr val="tx1"/>
                </a:solidFill>
                <a:latin typeface="Comic Sans MS" panose="030F0702030302020204" pitchFamily="66" charset="0"/>
              </a:rPr>
              <a:t> As well as being able to read fluently children need to be able to talk about what they have read.</a:t>
            </a:r>
            <a:br>
              <a:rPr lang="en-GB" sz="2400" dirty="0">
                <a:solidFill>
                  <a:schemeClr val="tx1"/>
                </a:solidFill>
                <a:latin typeface="Comic Sans MS" panose="030F0702030302020204" pitchFamily="66" charset="0"/>
              </a:rPr>
            </a:br>
            <a:endParaRPr lang="en-GB" sz="2400" dirty="0">
              <a:solidFill>
                <a:schemeClr val="tx1"/>
              </a:solidFill>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D018E41F-690D-462C-A481-D491C8F43637}"/>
              </a:ext>
            </a:extLst>
          </p:cNvPr>
          <p:cNvGraphicFramePr>
            <a:graphicFrameLocks noGrp="1"/>
          </p:cNvGraphicFramePr>
          <p:nvPr>
            <p:ph idx="1"/>
            <p:extLst>
              <p:ext uri="{D42A27DB-BD31-4B8C-83A1-F6EECF244321}">
                <p14:modId xmlns:p14="http://schemas.microsoft.com/office/powerpoint/2010/main" val="1033394037"/>
              </p:ext>
            </p:extLst>
          </p:nvPr>
        </p:nvGraphicFramePr>
        <p:xfrm>
          <a:off x="3635896" y="166328"/>
          <a:ext cx="5112568" cy="6525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8477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591" y="804333"/>
            <a:ext cx="2543925" cy="5249334"/>
          </a:xfrm>
        </p:spPr>
        <p:txBody>
          <a:bodyPr>
            <a:normAutofit/>
          </a:bodyPr>
          <a:lstStyle/>
          <a:p>
            <a:pPr algn="r"/>
            <a:r>
              <a:rPr lang="en-GB" sz="3700" dirty="0">
                <a:solidFill>
                  <a:srgbClr val="FFFFFF"/>
                </a:solidFill>
                <a:latin typeface="Comic Sans MS" panose="030F0702030302020204" pitchFamily="66" charset="0"/>
              </a:rPr>
              <a:t>What can you do to support your child?</a:t>
            </a:r>
          </a:p>
        </p:txBody>
      </p:sp>
      <p:sp>
        <p:nvSpPr>
          <p:cNvPr id="3" name="Content Placeholder 2"/>
          <p:cNvSpPr>
            <a:spLocks noGrp="1"/>
          </p:cNvSpPr>
          <p:nvPr>
            <p:ph idx="1"/>
          </p:nvPr>
        </p:nvSpPr>
        <p:spPr>
          <a:xfrm>
            <a:off x="3713286" y="404664"/>
            <a:ext cx="4729502" cy="6264695"/>
          </a:xfrm>
        </p:spPr>
        <p:txBody>
          <a:bodyPr anchor="ctr">
            <a:normAutofit fontScale="92500" lnSpcReduction="10000"/>
          </a:bodyPr>
          <a:lstStyle/>
          <a:p>
            <a:r>
              <a:rPr lang="en-GB" sz="1900" dirty="0">
                <a:latin typeface="Comic Sans MS" panose="030F0702030302020204" pitchFamily="66" charset="0"/>
              </a:rPr>
              <a:t>Spellings </a:t>
            </a:r>
          </a:p>
          <a:p>
            <a:r>
              <a:rPr lang="en-GB" sz="1900" dirty="0">
                <a:latin typeface="Comic Sans MS" panose="030F0702030302020204" pitchFamily="66" charset="0"/>
              </a:rPr>
              <a:t>Ensuring children are using the phonemes when sounding out words in their reading books</a:t>
            </a:r>
          </a:p>
          <a:p>
            <a:r>
              <a:rPr lang="en-GB" sz="1900" dirty="0">
                <a:latin typeface="Comic Sans MS" panose="030F0702030302020204" pitchFamily="66" charset="0"/>
              </a:rPr>
              <a:t>Here are some ideas and links to help with learning phonics: </a:t>
            </a:r>
          </a:p>
          <a:p>
            <a:r>
              <a:rPr lang="en-GB" sz="1900" dirty="0">
                <a:latin typeface="Comic Sans MS" panose="030F0702030302020204" pitchFamily="66" charset="0"/>
              </a:rPr>
              <a:t>-See if you can spot sounds/tricky words around house or town etc.</a:t>
            </a:r>
          </a:p>
          <a:p>
            <a:r>
              <a:rPr lang="en-GB" sz="1900" dirty="0">
                <a:latin typeface="Comic Sans MS" panose="030F0702030302020204" pitchFamily="66" charset="0"/>
              </a:rPr>
              <a:t>- Sound Eye Spy</a:t>
            </a:r>
            <a:endParaRPr lang="en-US" sz="1900" dirty="0">
              <a:latin typeface="Comic Sans MS" panose="030F0702030302020204" pitchFamily="66" charset="0"/>
            </a:endParaRPr>
          </a:p>
          <a:p>
            <a:r>
              <a:rPr lang="en-GB" sz="1900" dirty="0">
                <a:latin typeface="Comic Sans MS" panose="030F0702030302020204" pitchFamily="66" charset="0"/>
                <a:hlinkClick r:id="rId2"/>
              </a:rPr>
              <a:t>https://www.phonicsbloom.com/</a:t>
            </a:r>
            <a:r>
              <a:rPr lang="en-GB" sz="1900" dirty="0">
                <a:latin typeface="Comic Sans MS" panose="030F0702030302020204" pitchFamily="66" charset="0"/>
              </a:rPr>
              <a:t> </a:t>
            </a:r>
          </a:p>
          <a:p>
            <a:r>
              <a:rPr lang="en-GB" sz="1900" dirty="0">
                <a:latin typeface="Comic Sans MS" panose="030F0702030302020204" pitchFamily="66" charset="0"/>
                <a:hlinkClick r:id="rId3"/>
              </a:rPr>
              <a:t>https://www.phonicsplay.co.uk/</a:t>
            </a:r>
            <a:r>
              <a:rPr lang="en-GB" sz="1900" dirty="0">
                <a:latin typeface="Comic Sans MS" panose="030F0702030302020204" pitchFamily="66" charset="0"/>
              </a:rPr>
              <a:t> </a:t>
            </a:r>
          </a:p>
          <a:p>
            <a:r>
              <a:rPr lang="en-GB" sz="1900" dirty="0">
                <a:latin typeface="Comic Sans MS" panose="030F0702030302020204" pitchFamily="66" charset="0"/>
                <a:hlinkClick r:id="rId4"/>
              </a:rPr>
              <a:t>www.teachyourmonstertoread.com</a:t>
            </a:r>
            <a:endParaRPr lang="en-GB" sz="1900" dirty="0">
              <a:latin typeface="Comic Sans MS" panose="030F0702030302020204" pitchFamily="66" charset="0"/>
            </a:endParaRPr>
          </a:p>
          <a:p>
            <a:r>
              <a:rPr lang="en-GB" sz="1900" dirty="0">
                <a:latin typeface="Comic Sans MS" panose="030F0702030302020204" pitchFamily="66" charset="0"/>
              </a:rPr>
              <a:t>How to pronounce each letter sound:</a:t>
            </a:r>
          </a:p>
          <a:p>
            <a:r>
              <a:rPr lang="en-GB" sz="1900" dirty="0">
                <a:latin typeface="Comic Sans MS" panose="030F0702030302020204" pitchFamily="66" charset="0"/>
                <a:hlinkClick r:id="rId5"/>
              </a:rPr>
              <a:t>https://vimeo.com/753929025/5eaa45c0aa</a:t>
            </a:r>
            <a:r>
              <a:rPr lang="en-GB" sz="1900" dirty="0">
                <a:latin typeface="Comic Sans MS" panose="030F0702030302020204" pitchFamily="66" charset="0"/>
              </a:rPr>
              <a:t> - Phase 2</a:t>
            </a:r>
          </a:p>
          <a:p>
            <a:r>
              <a:rPr lang="en-GB" sz="1900" dirty="0">
                <a:latin typeface="Comic Sans MS" panose="030F0702030302020204" pitchFamily="66" charset="0"/>
                <a:hlinkClick r:id="rId6"/>
              </a:rPr>
              <a:t>https://vimeo.com/753931102/b9a2f8194f</a:t>
            </a:r>
            <a:r>
              <a:rPr lang="en-GB" sz="1900" dirty="0">
                <a:latin typeface="Comic Sans MS" panose="030F0702030302020204" pitchFamily="66" charset="0"/>
              </a:rPr>
              <a:t> - Phase 3</a:t>
            </a:r>
          </a:p>
          <a:p>
            <a:r>
              <a:rPr lang="en-GB" sz="1900" dirty="0">
                <a:latin typeface="Comic Sans MS" panose="030F0702030302020204" pitchFamily="66" charset="0"/>
                <a:hlinkClick r:id="rId7"/>
              </a:rPr>
              <a:t>https://vimeo.com/753933192/43104a30e0</a:t>
            </a:r>
            <a:r>
              <a:rPr lang="en-GB" sz="1900" dirty="0">
                <a:latin typeface="Comic Sans MS" panose="030F0702030302020204" pitchFamily="66" charset="0"/>
              </a:rPr>
              <a:t> - Phase 5 </a:t>
            </a:r>
            <a:endParaRPr lang="en-GB" sz="1900" dirty="0"/>
          </a:p>
        </p:txBody>
      </p:sp>
    </p:spTree>
    <p:extLst>
      <p:ext uri="{BB962C8B-B14F-4D97-AF65-F5344CB8AC3E}">
        <p14:creationId xmlns:p14="http://schemas.microsoft.com/office/powerpoint/2010/main" val="2422456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8EC506-B1DA-46A1-B44D-774E68468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a:extLst>
              <a:ext uri="{FF2B5EF4-FFF2-40B4-BE49-F238E27FC236}">
                <a16:creationId xmlns:a16="http://schemas.microsoft.com/office/drawing/2014/main" id="{BFF30785-305E-45D7-984F-5AA93D3CA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15E01FA5-D766-43CA-A83D-E7CF3F04E9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248210F-E049-4BA3-B6D0-075661A4752E}"/>
              </a:ext>
            </a:extLst>
          </p:cNvPr>
          <p:cNvSpPr>
            <a:spLocks noGrp="1"/>
          </p:cNvSpPr>
          <p:nvPr>
            <p:ph type="title"/>
          </p:nvPr>
        </p:nvSpPr>
        <p:spPr>
          <a:xfrm>
            <a:off x="971600" y="4989786"/>
            <a:ext cx="5973316" cy="1463040"/>
          </a:xfrm>
        </p:spPr>
        <p:txBody>
          <a:bodyPr vert="horz" lIns="91440" tIns="45720" rIns="91440" bIns="45720" rtlCol="0" anchor="ctr">
            <a:normAutofit/>
          </a:bodyPr>
          <a:lstStyle/>
          <a:p>
            <a:pPr algn="ctr"/>
            <a:r>
              <a:rPr lang="en-US" sz="5000" kern="1200" cap="all" spc="200" baseline="0" dirty="0">
                <a:solidFill>
                  <a:schemeClr val="tx1">
                    <a:lumMod val="95000"/>
                    <a:lumOff val="5000"/>
                  </a:schemeClr>
                </a:solidFill>
                <a:latin typeface="Comic Sans MS" panose="030F0702030302020204" pitchFamily="66" charset="0"/>
              </a:rPr>
              <a:t>Any Questions?</a:t>
            </a:r>
          </a:p>
        </p:txBody>
      </p:sp>
      <p:sp useBgFill="1">
        <p:nvSpPr>
          <p:cNvPr id="15" name="Rectangle 14">
            <a:extLst>
              <a:ext uri="{FF2B5EF4-FFF2-40B4-BE49-F238E27FC236}">
                <a16:creationId xmlns:a16="http://schemas.microsoft.com/office/drawing/2014/main" id="{C6D18C07-B1F9-42F0-8956-B88FC37A6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Question mark">
            <a:extLst>
              <a:ext uri="{FF2B5EF4-FFF2-40B4-BE49-F238E27FC236}">
                <a16:creationId xmlns:a16="http://schemas.microsoft.com/office/drawing/2014/main" id="{86461950-491D-493D-B29F-94952DD049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03863" y="640080"/>
            <a:ext cx="3931920" cy="3931920"/>
          </a:xfrm>
          <a:prstGeom prst="rect">
            <a:avLst/>
          </a:prstGeom>
        </p:spPr>
      </p:pic>
    </p:spTree>
    <p:extLst>
      <p:ext uri="{BB962C8B-B14F-4D97-AF65-F5344CB8AC3E}">
        <p14:creationId xmlns:p14="http://schemas.microsoft.com/office/powerpoint/2010/main" val="49466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700"/>
                                        <p:tgtEl>
                                          <p:spTgt spid="6"/>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504</TotalTime>
  <Words>937</Words>
  <Application>Microsoft Office PowerPoint</Application>
  <PresentationFormat>On-screen Show (4:3)</PresentationFormat>
  <Paragraphs>116</Paragraphs>
  <Slides>24</Slides>
  <Notes>9</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Calibri</vt:lpstr>
      <vt:lpstr>Comic Sans MS</vt:lpstr>
      <vt:lpstr>Tw Cen MT</vt:lpstr>
      <vt:lpstr>Tw Cen MT Condensed</vt:lpstr>
      <vt:lpstr>Wingdings 3</vt:lpstr>
      <vt:lpstr>Integral</vt:lpstr>
      <vt:lpstr>PowerPoint Presentation</vt:lpstr>
      <vt:lpstr>PowerPoint Presentation</vt:lpstr>
      <vt:lpstr>PowerPoint Presentation</vt:lpstr>
      <vt:lpstr>What is phonics?</vt:lpstr>
      <vt:lpstr>Cracking the Code</vt:lpstr>
      <vt:lpstr>Key Terms</vt:lpstr>
      <vt:lpstr>Phase 1 – Skill Development</vt:lpstr>
      <vt:lpstr>Phase 2 – First Letters</vt:lpstr>
      <vt:lpstr>Phase 3 - Expansion</vt:lpstr>
      <vt:lpstr>Phase 4 - Consolidation</vt:lpstr>
      <vt:lpstr>Phase 5</vt:lpstr>
      <vt:lpstr>Phase 6</vt:lpstr>
      <vt:lpstr>PowerPoint Presentation</vt:lpstr>
      <vt:lpstr>PowerPoint Presentation</vt:lpstr>
      <vt:lpstr>PowerPoint Presentation</vt:lpstr>
      <vt:lpstr>Segmenting</vt:lpstr>
      <vt:lpstr>Segmenting</vt:lpstr>
      <vt:lpstr>Blending</vt:lpstr>
      <vt:lpstr>Blending</vt:lpstr>
      <vt:lpstr>Harder to Read Words </vt:lpstr>
      <vt:lpstr>Year 1 Phonics Test</vt:lpstr>
      <vt:lpstr>Reading  For homework:  1. We give one book based on the phonics we have covered in school.   2. A second book based on their Phonic ability.  3. A pleasure for reading book. For you to read together.    As well as being able to read fluently children need to be able to talk about what they have read. </vt:lpstr>
      <vt:lpstr>What can you do to support your child?</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Rach</dc:creator>
  <cp:lastModifiedBy>WoottonV - Staff</cp:lastModifiedBy>
  <cp:revision>32</cp:revision>
  <dcterms:created xsi:type="dcterms:W3CDTF">2013-03-24T18:14:49Z</dcterms:created>
  <dcterms:modified xsi:type="dcterms:W3CDTF">2022-10-06T21:39:37Z</dcterms:modified>
</cp:coreProperties>
</file>